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s/slide6.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5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46.xml" ContentType="application/vnd.openxmlformats-officedocument.presentationml.slide+xml"/>
  <Override PartName="/ppt/slides/slide41.xml" ContentType="application/vnd.openxmlformats-officedocument.presentationml.slide+xml"/>
  <Override PartName="/ppt/slides/slide79.xml" ContentType="application/vnd.openxmlformats-officedocument.presentationml.slide+xml"/>
  <Override PartName="/ppt/slides/slide71.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70.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69.xml" ContentType="application/vnd.openxmlformats-officedocument.presentationml.slide+xml"/>
  <Override PartName="/ppt/slides/slide76.xml" ContentType="application/vnd.openxmlformats-officedocument.presentationml.slide+xml"/>
  <Override PartName="/ppt/slides/slide85.xml" ContentType="application/vnd.openxmlformats-officedocument.presentationml.slide+xml"/>
  <Override PartName="/ppt/slides/slide72.xml" ContentType="application/vnd.openxmlformats-officedocument.presentationml.slide+xml"/>
  <Override PartName="/ppt/slides/slide84.xml" ContentType="application/vnd.openxmlformats-officedocument.presentationml.slide+xml"/>
  <Override PartName="/ppt/slides/slide74.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78.xml" ContentType="application/vnd.openxmlformats-officedocument.presentationml.slide+xml"/>
  <Override PartName="/ppt/slides/slide73.xml" ContentType="application/vnd.openxmlformats-officedocument.presentationml.slide+xml"/>
  <Override PartName="/ppt/slides/slide83.xml" ContentType="application/vnd.openxmlformats-officedocument.presentationml.slide+xml"/>
  <Override PartName="/ppt/slides/slide75.xml" ContentType="application/vnd.openxmlformats-officedocument.presentationml.slide+xml"/>
  <Override PartName="/ppt/slides/slide68.xml" ContentType="application/vnd.openxmlformats-officedocument.presentationml.slide+xml"/>
  <Override PartName="/ppt/slides/slide56.xml" ContentType="application/vnd.openxmlformats-officedocument.presentationml.slide+xml"/>
  <Override PartName="/ppt/slides/slide62.xml" ContentType="application/vnd.openxmlformats-officedocument.presentationml.slide+xml"/>
  <Override PartName="/ppt/slides/slide49.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48.xml" ContentType="application/vnd.openxmlformats-officedocument.presentationml.slide+xml"/>
  <Override PartName="/ppt/slides/slide77.xml" ContentType="application/vnd.openxmlformats-officedocument.presentationml.slide+xml"/>
  <Override PartName="/ppt/slides/slide47.xml" ContentType="application/vnd.openxmlformats-officedocument.presentationml.slide+xml"/>
  <Override PartName="/ppt/slides/slide50.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65.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67.xml" ContentType="application/vnd.openxmlformats-officedocument.presentationml.slide+xml"/>
  <Override PartName="/ppt/notesSlides/notesSlide39.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40.xml" ContentType="application/vnd.openxmlformats-officedocument.presentationml.notesSlide+xml"/>
  <Override PartName="/ppt/notesSlides/notesSlide25.xml" ContentType="application/vnd.openxmlformats-officedocument.presentationml.notesSlide+xml"/>
  <Override PartName="/ppt/notesSlides/notesSlide35.xml" ContentType="application/vnd.openxmlformats-officedocument.presentationml.notesSlide+xml"/>
  <Override PartName="/ppt/notesSlides/notesSlide42.xml" ContentType="application/vnd.openxmlformats-officedocument.presentationml.notesSlide+xml"/>
  <Override PartName="/ppt/slideMasters/slideMaster1.xml" ContentType="application/vnd.openxmlformats-officedocument.presentationml.slideMaster+xml"/>
  <Override PartName="/ppt/notesSlides/notesSlide36.xml" ContentType="application/vnd.openxmlformats-officedocument.presentationml.notesSlide+xml"/>
  <Override PartName="/ppt/notesSlides/notesSlide41.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slideLayouts/slideLayout6.xml" ContentType="application/vnd.openxmlformats-officedocument.presentationml.slideLayout+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2.xml" ContentType="application/vnd.openxmlformats-officedocument.presentationml.notesSlide+xml"/>
  <Override PartName="/ppt/slideLayouts/slideLayout2.xml" ContentType="application/vnd.openxmlformats-officedocument.presentationml.slideLayout+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3.xml" ContentType="application/vnd.openxmlformats-officedocument.presentationml.notesSlid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slideLayouts/slideLayout3.xml" ContentType="application/vnd.openxmlformats-officedocument.presentationml.slideLayout+xml"/>
  <Override PartName="/ppt/notesSlides/notesSlide2.xml" ContentType="application/vnd.openxmlformats-officedocument.presentationml.notesSlide+xml"/>
  <Override PartName="/ppt/slideLayouts/slideLayout4.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slideLayouts/slideLayout5.xml" ContentType="application/vnd.openxmlformats-officedocument.presentationml.slideLayout+xml"/>
  <Override PartName="/ppt/notesSlides/notesSlide15.xml" ContentType="application/vnd.openxmlformats-officedocument.presentationml.notesSlide+xml"/>
  <Override PartName="/ppt/slideLayouts/slideLayout1.xml" ContentType="application/vnd.openxmlformats-officedocument.presentationml.slideLayou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ppt/activeX/activeX8.xml" ContentType="application/vnd.ms-office.activeX+xml"/>
  <Override PartName="/ppt/activeX/activeX7.bin" ContentType="application/vnd.ms-office.activeX"/>
  <Override PartName="/ppt/activeX/activeX7.xml" ContentType="application/vnd.ms-office.activeX+xml"/>
  <Override PartName="/ppt/activeX/activeX6.bin" ContentType="application/vnd.ms-office.activeX"/>
  <Override PartName="/ppt/activeX/activeX6.xml" ContentType="application/vnd.ms-office.activeX+xml"/>
  <Override PartName="/ppt/activeX/activeX5.bin" ContentType="application/vnd.ms-office.activeX"/>
  <Override PartName="/ppt/activeX/activeX8.bin" ContentType="application/vnd.ms-office.activeX"/>
  <Override PartName="/ppt/activeX/activeX9.xml" ContentType="application/vnd.ms-office.activeX+xml"/>
  <Override PartName="/ppt/activeX/activeX9.bin" ContentType="application/vnd.ms-office.activeX"/>
  <Override PartName="/docProps/core.xml" ContentType="application/vnd.openxmlformats-package.core-properties+xml"/>
  <Override PartName="/ppt/media/audio3.bin" ContentType="audio/unknown"/>
  <Override PartName="/ppt/media/audio2.bin" ContentType="audio/unknown"/>
  <Override PartName="/ppt/media/audio1.bin" ContentType="audio/unknown"/>
  <Override PartName="/ppt/activeX/activeX10.bin" ContentType="application/vnd.ms-office.activeX"/>
  <Override PartName="/ppt/activeX/activeX10.xml" ContentType="application/vnd.ms-office.activeX+xml"/>
  <Override PartName="/ppt/activeX/activeX5.xml" ContentType="application/vnd.ms-office.activeX+xml"/>
  <Override PartName="/ppt/activeX/activeX4.bin" ContentType="application/vnd.ms-office.activeX"/>
  <Override PartName="/ppt/activeX/activeX4.xml" ContentType="application/vnd.ms-office.activeX+xml"/>
  <Override PartName="/ppt/activeX/activeX3.bin" ContentType="application/vnd.ms-office.activeX"/>
  <Override PartName="/ppt/activeX/activeX3.xml" ContentType="application/vnd.ms-office.activeX+xml"/>
  <Override PartName="/ppt/activeX/activeX2.bin" ContentType="application/vnd.ms-office.activeX"/>
  <Override PartName="/ppt/activeX/activeX2.xml" ContentType="application/vnd.ms-office.activeX+xml"/>
  <Override PartName="/ppt/activeX/activeX1.bin" ContentType="application/vnd.ms-office.activeX"/>
  <Override PartName="/ppt/activeX/activeX1.xml" ContentType="application/vnd.ms-office.activeX+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9"/>
  </p:notesMasterIdLst>
  <p:sldIdLst>
    <p:sldId id="256" r:id="rId2"/>
    <p:sldId id="305" r:id="rId3"/>
    <p:sldId id="1371" r:id="rId4"/>
    <p:sldId id="1555" r:id="rId5"/>
    <p:sldId id="1556" r:id="rId6"/>
    <p:sldId id="1557" r:id="rId7"/>
    <p:sldId id="1558" r:id="rId8"/>
    <p:sldId id="1487" r:id="rId9"/>
    <p:sldId id="1488" r:id="rId10"/>
    <p:sldId id="1701" r:id="rId11"/>
    <p:sldId id="1702" r:id="rId12"/>
    <p:sldId id="1707" r:id="rId13"/>
    <p:sldId id="1719" r:id="rId14"/>
    <p:sldId id="1492" r:id="rId15"/>
    <p:sldId id="1489" r:id="rId16"/>
    <p:sldId id="1490" r:id="rId17"/>
    <p:sldId id="1491" r:id="rId18"/>
    <p:sldId id="1708" r:id="rId19"/>
    <p:sldId id="1717" r:id="rId20"/>
    <p:sldId id="1706" r:id="rId21"/>
    <p:sldId id="1704" r:id="rId22"/>
    <p:sldId id="1703" r:id="rId23"/>
    <p:sldId id="1624" r:id="rId24"/>
    <p:sldId id="1623" r:id="rId25"/>
    <p:sldId id="1718" r:id="rId26"/>
    <p:sldId id="1710" r:id="rId27"/>
    <p:sldId id="1711" r:id="rId28"/>
    <p:sldId id="599" r:id="rId29"/>
    <p:sldId id="1494" r:id="rId30"/>
    <p:sldId id="1495" r:id="rId31"/>
    <p:sldId id="1615" r:id="rId32"/>
    <p:sldId id="1690" r:id="rId33"/>
    <p:sldId id="1619" r:id="rId34"/>
    <p:sldId id="1617" r:id="rId35"/>
    <p:sldId id="1618" r:id="rId36"/>
    <p:sldId id="593" r:id="rId37"/>
    <p:sldId id="1559" r:id="rId38"/>
    <p:sldId id="1689" r:id="rId39"/>
    <p:sldId id="592" r:id="rId40"/>
    <p:sldId id="1561" r:id="rId41"/>
    <p:sldId id="1691" r:id="rId42"/>
    <p:sldId id="1692" r:id="rId43"/>
    <p:sldId id="1496" r:id="rId44"/>
    <p:sldId id="594" r:id="rId45"/>
    <p:sldId id="1694" r:id="rId46"/>
    <p:sldId id="1695" r:id="rId47"/>
    <p:sldId id="1696" r:id="rId48"/>
    <p:sldId id="1697" r:id="rId49"/>
    <p:sldId id="1698" r:id="rId50"/>
    <p:sldId id="1699" r:id="rId51"/>
    <p:sldId id="1700" r:id="rId52"/>
    <p:sldId id="1712" r:id="rId53"/>
    <p:sldId id="1715" r:id="rId54"/>
    <p:sldId id="1716" r:id="rId55"/>
    <p:sldId id="1562" r:id="rId56"/>
    <p:sldId id="1713" r:id="rId57"/>
    <p:sldId id="1714" r:id="rId58"/>
    <p:sldId id="1500" r:id="rId59"/>
    <p:sldId id="773" r:id="rId60"/>
    <p:sldId id="1501" r:id="rId61"/>
    <p:sldId id="1497" r:id="rId62"/>
    <p:sldId id="1626" r:id="rId63"/>
    <p:sldId id="1627" r:id="rId64"/>
    <p:sldId id="1644" r:id="rId65"/>
    <p:sldId id="1620" r:id="rId66"/>
    <p:sldId id="1621" r:id="rId67"/>
    <p:sldId id="1628" r:id="rId68"/>
    <p:sldId id="1633" r:id="rId69"/>
    <p:sldId id="1643" r:id="rId70"/>
    <p:sldId id="1645" r:id="rId71"/>
    <p:sldId id="1676" r:id="rId72"/>
    <p:sldId id="1646" r:id="rId73"/>
    <p:sldId id="1647" r:id="rId74"/>
    <p:sldId id="1654" r:id="rId75"/>
    <p:sldId id="1622" r:id="rId76"/>
    <p:sldId id="1656" r:id="rId77"/>
    <p:sldId id="1658" r:id="rId78"/>
    <p:sldId id="1499" r:id="rId79"/>
    <p:sldId id="1502" r:id="rId80"/>
    <p:sldId id="1503" r:id="rId81"/>
    <p:sldId id="775" r:id="rId82"/>
    <p:sldId id="776" r:id="rId83"/>
    <p:sldId id="1666" r:id="rId84"/>
    <p:sldId id="1667" r:id="rId85"/>
    <p:sldId id="1506" r:id="rId86"/>
    <p:sldId id="1507" r:id="rId87"/>
    <p:sldId id="1508"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332" autoAdjust="0"/>
  </p:normalViewPr>
  <p:slideViewPr>
    <p:cSldViewPr snapToGrid="0">
      <p:cViewPr varScale="1">
        <p:scale>
          <a:sx n="84" d="100"/>
          <a:sy n="84" d="100"/>
        </p:scale>
        <p:origin x="581"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95" Type="http://schemas.openxmlformats.org/officeDocument/2006/relationships/customXml" Target="../customXml/item2.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96"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10.xml.rels><?xml version="1.0" encoding="UTF-8" standalone="yes"?>
<Relationships xmlns="http://schemas.openxmlformats.org/package/2006/relationships"><Relationship Id="rId1" Type="http://schemas.microsoft.com/office/2006/relationships/activeXControlBinary" Target="activeX10.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_rels/activeX9.xml.rels><?xml version="1.0" encoding="UTF-8" standalone="yes"?>
<Relationships xmlns="http://schemas.openxmlformats.org/package/2006/relationships"><Relationship Id="rId1" Type="http://schemas.microsoft.com/office/2006/relationships/activeXControlBinary" Target="activeX9.bin"/></Relationships>
</file>

<file path=ppt/activeX/activeX1.xml><?xml version="1.0" encoding="utf-8"?>
<ax:ocx xmlns:ax="http://schemas.microsoft.com/office/2006/activeX" xmlns:r="http://schemas.openxmlformats.org/officeDocument/2006/relationships" ax:classid="{5512D11A-5CC6-11CF-8D67-00AA00BDCE1D}" ax:persistence="persistStream" r:id="rId1"/>
</file>

<file path=ppt/activeX/activeX10.xml><?xml version="1.0" encoding="utf-8"?>
<ax:ocx xmlns:ax="http://schemas.microsoft.com/office/2006/activeX" xmlns:r="http://schemas.openxmlformats.org/officeDocument/2006/relationships" ax:classid="{5512D11A-5CC6-11CF-8D67-00AA00BDCE1D}" ax:persistence="persistStream" r:id="rId1"/>
</file>

<file path=ppt/activeX/activeX2.xml><?xml version="1.0" encoding="utf-8"?>
<ax:ocx xmlns:ax="http://schemas.microsoft.com/office/2006/activeX" xmlns:r="http://schemas.openxmlformats.org/officeDocument/2006/relationships" ax:classid="{5512D11A-5CC6-11CF-8D67-00AA00BDCE1D}" ax:persistence="persistStream" r:id="rId1"/>
</file>

<file path=ppt/activeX/activeX3.xml><?xml version="1.0" encoding="utf-8"?>
<ax:ocx xmlns:ax="http://schemas.microsoft.com/office/2006/activeX" xmlns:r="http://schemas.openxmlformats.org/officeDocument/2006/relationships" ax:classid="{5512D11A-5CC6-11CF-8D67-00AA00BDCE1D}" ax:persistence="persistStream" r:id="rId1"/>
</file>

<file path=ppt/activeX/activeX4.xml><?xml version="1.0" encoding="utf-8"?>
<ax:ocx xmlns:ax="http://schemas.microsoft.com/office/2006/activeX" xmlns:r="http://schemas.openxmlformats.org/officeDocument/2006/relationships" ax:classid="{5512D11A-5CC6-11CF-8D67-00AA00BDCE1D}" ax:persistence="persistStream" r:id="rId1"/>
</file>

<file path=ppt/activeX/activeX5.xml><?xml version="1.0" encoding="utf-8"?>
<ax:ocx xmlns:ax="http://schemas.microsoft.com/office/2006/activeX" xmlns:r="http://schemas.openxmlformats.org/officeDocument/2006/relationships" ax:classid="{5512D11A-5CC6-11CF-8D67-00AA00BDCE1D}" ax:persistence="persistStream" r:id="rId1"/>
</file>

<file path=ppt/activeX/activeX6.xml><?xml version="1.0" encoding="utf-8"?>
<ax:ocx xmlns:ax="http://schemas.microsoft.com/office/2006/activeX" xmlns:r="http://schemas.openxmlformats.org/officeDocument/2006/relationships" ax:classid="{5512D11A-5CC6-11CF-8D67-00AA00BDCE1D}" ax:persistence="persistStream" r:id="rId1"/>
</file>

<file path=ppt/activeX/activeX7.xml><?xml version="1.0" encoding="utf-8"?>
<ax:ocx xmlns:ax="http://schemas.microsoft.com/office/2006/activeX" xmlns:r="http://schemas.openxmlformats.org/officeDocument/2006/relationships" ax:classid="{5512D11A-5CC6-11CF-8D67-00AA00BDCE1D}" ax:persistence="persistStream" r:id="rId1"/>
</file>

<file path=ppt/activeX/activeX8.xml><?xml version="1.0" encoding="utf-8"?>
<ax:ocx xmlns:ax="http://schemas.microsoft.com/office/2006/activeX" xmlns:r="http://schemas.openxmlformats.org/officeDocument/2006/relationships" ax:classid="{5512D11A-5CC6-11CF-8D67-00AA00BDCE1D}" ax:persistence="persistStream" r:id="rId1"/>
</file>

<file path=ppt/activeX/activeX9.xml><?xml version="1.0" encoding="utf-8"?>
<ax:ocx xmlns:ax="http://schemas.microsoft.com/office/2006/activeX" xmlns:r="http://schemas.openxmlformats.org/officeDocument/2006/relationships" ax:classid="{5512D11A-5CC6-11CF-8D67-00AA00BDCE1D}" ax:persistence="persistStream" r:id="rId1"/>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556C52-6DA5-4771-A6AE-F0CBCAD91CE1}" type="datetimeFigureOut">
              <a:rPr lang="en-IN" smtClean="0"/>
              <a:t>05-08-2021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21825C-0894-41DE-8187-90DE2044F8E8}" type="slidenum">
              <a:rPr lang="en-IN" smtClean="0"/>
              <a:t>‹#›</a:t>
            </a:fld>
            <a:endParaRPr lang="en-IN"/>
          </a:p>
        </p:txBody>
      </p:sp>
    </p:spTree>
    <p:extLst>
      <p:ext uri="{BB962C8B-B14F-4D97-AF65-F5344CB8AC3E}">
        <p14:creationId xmlns:p14="http://schemas.microsoft.com/office/powerpoint/2010/main" val="3099033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pPr eaLnBrk="1" hangingPunct="1"/>
              <a:t>3</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955837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DD4C30E-8644-4685-AE37-561BF0C21D59}" type="slidenum">
              <a:rPr lang="en-US" altLang="en-US"/>
              <a:pPr>
                <a:spcBef>
                  <a:spcPct val="0"/>
                </a:spcBef>
              </a:pPr>
              <a:t>16</a:t>
            </a:fld>
            <a:endParaRPr lang="en-US" altLang="en-US"/>
          </a:p>
        </p:txBody>
      </p:sp>
      <p:sp>
        <p:nvSpPr>
          <p:cNvPr id="82947" name="Rectangle 2"/>
          <p:cNvSpPr>
            <a:spLocks noGrp="1" noRot="1" noChangeAspect="1" noChangeArrowheads="1" noTextEdit="1"/>
          </p:cNvSpPr>
          <p:nvPr>
            <p:ph type="sldImg"/>
          </p:nvPr>
        </p:nvSpPr>
        <p:spPr>
          <a:xfrm>
            <a:off x="346075" y="698500"/>
            <a:ext cx="6192838" cy="3484563"/>
          </a:xfrm>
          <a:ln/>
        </p:spPr>
      </p:sp>
      <p:sp>
        <p:nvSpPr>
          <p:cNvPr id="82948"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100135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515979-15B8-40FE-999C-378DAE3E647C}" type="slidenum">
              <a:rPr lang="en-US" altLang="en-US"/>
              <a:pPr>
                <a:spcBef>
                  <a:spcPct val="0"/>
                </a:spcBef>
              </a:pPr>
              <a:t>17</a:t>
            </a:fld>
            <a:endParaRPr lang="en-US" altLang="en-US"/>
          </a:p>
        </p:txBody>
      </p:sp>
      <p:sp>
        <p:nvSpPr>
          <p:cNvPr id="83971" name="Rectangle 2"/>
          <p:cNvSpPr>
            <a:spLocks noGrp="1" noRot="1" noChangeAspect="1" noChangeArrowheads="1" noTextEdit="1"/>
          </p:cNvSpPr>
          <p:nvPr>
            <p:ph type="sldImg"/>
          </p:nvPr>
        </p:nvSpPr>
        <p:spPr>
          <a:xfrm>
            <a:off x="346075" y="698500"/>
            <a:ext cx="6192838" cy="3484563"/>
          </a:xfrm>
          <a:ln/>
        </p:spPr>
      </p:sp>
      <p:sp>
        <p:nvSpPr>
          <p:cNvPr id="83972"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3307774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1E230E-4AD5-40B1-BE3E-2B62A0E13469}" type="slidenum">
              <a:rPr lang="en-US" altLang="en-US"/>
              <a:pPr>
                <a:spcBef>
                  <a:spcPct val="0"/>
                </a:spcBef>
              </a:pPr>
              <a:t>23</a:t>
            </a:fld>
            <a:endParaRPr lang="en-US" altLang="en-US"/>
          </a:p>
        </p:txBody>
      </p:sp>
    </p:spTree>
    <p:extLst>
      <p:ext uri="{BB962C8B-B14F-4D97-AF65-F5344CB8AC3E}">
        <p14:creationId xmlns:p14="http://schemas.microsoft.com/office/powerpoint/2010/main" val="720952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1E230E-4AD5-40B1-BE3E-2B62A0E13469}" type="slidenum">
              <a:rPr lang="en-US" altLang="en-US"/>
              <a:pPr>
                <a:spcBef>
                  <a:spcPct val="0"/>
                </a:spcBef>
              </a:pPr>
              <a:t>24</a:t>
            </a:fld>
            <a:endParaRPr lang="en-US" altLang="en-US"/>
          </a:p>
        </p:txBody>
      </p:sp>
    </p:spTree>
    <p:extLst>
      <p:ext uri="{BB962C8B-B14F-4D97-AF65-F5344CB8AC3E}">
        <p14:creationId xmlns:p14="http://schemas.microsoft.com/office/powerpoint/2010/main" val="2974907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2661ED2-B1EC-46F8-953E-02CB7FE315D6}" type="slidenum">
              <a:rPr lang="en-US" altLang="en-US"/>
              <a:pPr>
                <a:spcBef>
                  <a:spcPct val="0"/>
                </a:spcBef>
              </a:pPr>
              <a:t>29</a:t>
            </a:fld>
            <a:endParaRPr lang="en-US" altLang="en-US"/>
          </a:p>
        </p:txBody>
      </p:sp>
      <p:sp>
        <p:nvSpPr>
          <p:cNvPr id="87043" name="Rectangle 2"/>
          <p:cNvSpPr>
            <a:spLocks noGrp="1" noRot="1" noChangeAspect="1" noChangeArrowheads="1" noTextEdit="1"/>
          </p:cNvSpPr>
          <p:nvPr>
            <p:ph type="sldImg"/>
          </p:nvPr>
        </p:nvSpPr>
        <p:spPr>
          <a:xfrm>
            <a:off x="293688" y="677863"/>
            <a:ext cx="6294437" cy="3541712"/>
          </a:xfrm>
          <a:ln/>
        </p:spPr>
      </p:sp>
      <p:sp>
        <p:nvSpPr>
          <p:cNvPr id="87044"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r>
              <a:rPr lang="en-US" altLang="en-US"/>
              <a:t>Note to self (MK): last part of slide does not clearly match slides that follow</a:t>
            </a:r>
          </a:p>
          <a:p>
            <a:r>
              <a:rPr lang="en-US" altLang="en-US"/>
              <a:t>Introduction slides: </a:t>
            </a:r>
          </a:p>
          <a:p>
            <a:r>
              <a:rPr lang="en-US" altLang="en-US"/>
              <a:t>In the current version, we only talk about numeric data.  Can we add some materials about non-numeric data.</a:t>
            </a:r>
          </a:p>
          <a:p>
            <a:endParaRPr lang="en-US" altLang="en-US"/>
          </a:p>
          <a:p>
            <a:r>
              <a:rPr lang="en-US" altLang="en-US"/>
              <a:t>   - text statistics, TF/IDF</a:t>
            </a:r>
          </a:p>
          <a:p>
            <a:r>
              <a:rPr lang="en-US" altLang="en-US"/>
              <a:t>   - visualization of text statistics such as word cloud</a:t>
            </a:r>
          </a:p>
          <a:p>
            <a:r>
              <a:rPr lang="en-US" altLang="en-US"/>
              <a:t>   - distribution of Internet (IN, SCC, OUT, …)</a:t>
            </a:r>
          </a:p>
          <a:p>
            <a:r>
              <a:rPr lang="en-US" altLang="en-US"/>
              <a:t>   - visualization of social relationship (e.g., http://renlifang.msra.cn/)</a:t>
            </a:r>
          </a:p>
        </p:txBody>
      </p:sp>
    </p:spTree>
    <p:extLst>
      <p:ext uri="{BB962C8B-B14F-4D97-AF65-F5344CB8AC3E}">
        <p14:creationId xmlns:p14="http://schemas.microsoft.com/office/powerpoint/2010/main" val="156655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30</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414208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31</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414208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33</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414208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34</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414208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35</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414208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4</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40105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37</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2079883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40</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2018768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92074F7-FA56-40C6-8B2F-46DCAFDDCD7E}" type="slidenum">
              <a:rPr lang="en-US" altLang="en-US"/>
              <a:pPr>
                <a:spcBef>
                  <a:spcPct val="0"/>
                </a:spcBef>
              </a:pPr>
              <a:t>43</a:t>
            </a:fld>
            <a:endParaRPr lang="en-US" alt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9041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55</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508223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8AEE24-0EA3-4E09-9472-5755CE69974E}" type="slidenum">
              <a:rPr lang="en-US" altLang="en-US"/>
              <a:pPr>
                <a:spcBef>
                  <a:spcPct val="0"/>
                </a:spcBef>
              </a:pPr>
              <a:t>58</a:t>
            </a:fld>
            <a:endParaRPr lang="en-US" alt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23418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5263931F-BD7D-4CE5-B60A-B184CB09A3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67467F6-6FA9-4C96-9054-660F6657020E}" type="slidenum">
              <a:rPr lang="en-US" altLang="en-US" sz="1200">
                <a:latin typeface="Times New Roman" panose="02020603050405020304" pitchFamily="18" charset="0"/>
              </a:rPr>
              <a:pPr/>
              <a:t>59</a:t>
            </a:fld>
            <a:endParaRPr lang="en-US" altLang="en-US" sz="1200">
              <a:latin typeface="Times New Roman" panose="02020603050405020304" pitchFamily="18" charset="0"/>
            </a:endParaRPr>
          </a:p>
        </p:txBody>
      </p:sp>
      <p:sp>
        <p:nvSpPr>
          <p:cNvPr id="87043" name="Rectangle 2">
            <a:extLst>
              <a:ext uri="{FF2B5EF4-FFF2-40B4-BE49-F238E27FC236}">
                <a16:creationId xmlns:a16="http://schemas.microsoft.com/office/drawing/2014/main" id="{D145935B-4DD6-49E8-97C3-02BEBE27EAE4}"/>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535CC111-5534-4245-B1BF-09E561CC88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F9F399F-A00E-42D3-9E81-8DE628E50397}" type="slidenum">
              <a:rPr lang="en-US" altLang="en-US"/>
              <a:pPr>
                <a:spcBef>
                  <a:spcPct val="0"/>
                </a:spcBef>
              </a:pPr>
              <a:t>60</a:t>
            </a:fld>
            <a:endParaRPr lang="en-US" altLang="en-US"/>
          </a:p>
        </p:txBody>
      </p:sp>
      <p:sp>
        <p:nvSpPr>
          <p:cNvPr id="94211" name="Rectangle 2"/>
          <p:cNvSpPr>
            <a:spLocks noGrp="1" noRot="1" noChangeAspect="1" noChangeArrowheads="1" noTextEdit="1"/>
          </p:cNvSpPr>
          <p:nvPr>
            <p:ph type="sldImg"/>
          </p:nvPr>
        </p:nvSpPr>
        <p:spPr>
          <a:xfrm>
            <a:off x="293688" y="677863"/>
            <a:ext cx="6294437" cy="3541712"/>
          </a:xfrm>
          <a:ln/>
        </p:spPr>
      </p:sp>
      <p:sp>
        <p:nvSpPr>
          <p:cNvPr id="94212"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r>
              <a:rPr lang="en-US" altLang="en-US"/>
              <a:t>JH: Maybe we can remove Loess curve</a:t>
            </a:r>
          </a:p>
        </p:txBody>
      </p:sp>
    </p:spTree>
    <p:extLst>
      <p:ext uri="{BB962C8B-B14F-4D97-AF65-F5344CB8AC3E}">
        <p14:creationId xmlns:p14="http://schemas.microsoft.com/office/powerpoint/2010/main" val="4206234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61</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1839389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65</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1839389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66</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1839389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5</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35173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A6F8110F-5CB8-4B7A-89C2-96B671E6053B}" type="slidenum">
              <a:rPr lang="en-US" smtClean="0"/>
              <a:pPr/>
              <a:t>74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75</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1839389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76</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1839389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77</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1839389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9099B83-8896-4872-8D6A-3BB0713E1EF2}" type="slidenum">
              <a:rPr lang="en-US" altLang="en-US"/>
              <a:pPr>
                <a:spcBef>
                  <a:spcPct val="0"/>
                </a:spcBef>
              </a:pPr>
              <a:t>78</a:t>
            </a:fld>
            <a:endParaRPr lang="en-US" alt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7376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31EBFC-A0A4-4E21-B20C-3F4FB1C9CC5D}" type="slidenum">
              <a:rPr lang="en-US" altLang="en-US"/>
              <a:pPr>
                <a:spcBef>
                  <a:spcPct val="0"/>
                </a:spcBef>
              </a:pPr>
              <a:t>79</a:t>
            </a:fld>
            <a:endParaRPr lang="en-US" alt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JH: A better and BASIC histogram figure --- because this one overlaps with a later one!</a:t>
            </a:r>
          </a:p>
        </p:txBody>
      </p:sp>
    </p:spTree>
    <p:extLst>
      <p:ext uri="{BB962C8B-B14F-4D97-AF65-F5344CB8AC3E}">
        <p14:creationId xmlns:p14="http://schemas.microsoft.com/office/powerpoint/2010/main" val="2069637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DAA24AE-7CD5-425A-9425-01AFA6CA3CB2}" type="slidenum">
              <a:rPr lang="en-US" altLang="en-US"/>
              <a:pPr>
                <a:spcBef>
                  <a:spcPct val="0"/>
                </a:spcBef>
              </a:pPr>
              <a:t>80</a:t>
            </a:fld>
            <a:endParaRPr lang="en-US" alt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54775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47E67B24-FC5E-494E-A2D2-91C498968F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EAC9695F-C01E-4F26-A45E-C6DA35A53BA7}" type="slidenum">
              <a:rPr lang="en-US" altLang="en-US" sz="1200">
                <a:latin typeface="Times New Roman" panose="02020603050405020304" pitchFamily="18" charset="0"/>
              </a:rPr>
              <a:pPr/>
              <a:t>81</a:t>
            </a:fld>
            <a:endParaRPr lang="en-US" altLang="en-US" sz="1200">
              <a:latin typeface="Times New Roman" panose="02020603050405020304" pitchFamily="18" charset="0"/>
            </a:endParaRPr>
          </a:p>
        </p:txBody>
      </p:sp>
      <p:sp>
        <p:nvSpPr>
          <p:cNvPr id="91139" name="Rectangle 2">
            <a:extLst>
              <a:ext uri="{FF2B5EF4-FFF2-40B4-BE49-F238E27FC236}">
                <a16:creationId xmlns:a16="http://schemas.microsoft.com/office/drawing/2014/main" id="{8E533B4B-46DB-4B0E-B7B7-7ACED6631ADD}"/>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C072BA4C-F565-4584-8337-23F23990C0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52CE93C8-8FDF-4F50-A7F7-437C38F91B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46D2BEA-F265-49E3-AB0F-4FE1ED996005}" type="slidenum">
              <a:rPr lang="en-US" altLang="en-US" sz="1200">
                <a:latin typeface="Times New Roman" panose="02020603050405020304" pitchFamily="18" charset="0"/>
              </a:rPr>
              <a:pPr/>
              <a:t>82</a:t>
            </a:fld>
            <a:endParaRPr lang="en-US" altLang="en-US" sz="1200">
              <a:latin typeface="Times New Roman" panose="02020603050405020304" pitchFamily="18" charset="0"/>
            </a:endParaRPr>
          </a:p>
        </p:txBody>
      </p:sp>
      <p:sp>
        <p:nvSpPr>
          <p:cNvPr id="92163" name="Rectangle 2">
            <a:extLst>
              <a:ext uri="{FF2B5EF4-FFF2-40B4-BE49-F238E27FC236}">
                <a16:creationId xmlns:a16="http://schemas.microsoft.com/office/drawing/2014/main" id="{6B442418-E718-496E-B2FF-8FEED38A65E9}"/>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BF723F27-95AC-4EEF-969E-50FEB02C47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We need to </a:t>
            </a:r>
            <a:r>
              <a:rPr lang="en-US" altLang="en-US" b="1"/>
              <a:t>label</a:t>
            </a:r>
            <a:r>
              <a:rPr lang="en-US" altLang="en-US"/>
              <a:t> the dark plotted points as </a:t>
            </a:r>
            <a:r>
              <a:rPr lang="en-US" altLang="en-US" b="1"/>
              <a:t>Q1, Median, Q3</a:t>
            </a:r>
            <a:r>
              <a:rPr lang="en-US" altLang="en-US"/>
              <a:t> – that would help in understanding this graph.</a:t>
            </a:r>
          </a:p>
          <a:p>
            <a:r>
              <a:rPr lang="en-US" altLang="en-US"/>
              <a:t>Tell audience: There is a shift in distribution of branch 1 WRT branch 2 in that the unit prices of items sold at branch 1 tend to be lower than those at branch 2.</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7" tIns="46589" rIns="93177" bIns="46589"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44387" name="Rectangle 3"/>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824" tIns="46913" rIns="93824" bIns="46913"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a:r>
              <a:rPr lang="en-US" altLang="ko-KR" sz="1200">
                <a:ea typeface="굴림" charset="-127"/>
              </a:rPr>
              <a:t>30</a:t>
            </a:r>
          </a:p>
        </p:txBody>
      </p:sp>
      <p:sp>
        <p:nvSpPr>
          <p:cNvPr id="144388" name="Rectangle 4"/>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7" tIns="46589" rIns="93177" bIns="46589"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44389" name="Rectangle 5"/>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7" tIns="46589" rIns="93177" bIns="46589"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44390" name="Rectangle 6"/>
          <p:cNvSpPr>
            <a:spLocks noGrp="1" noRot="1" noChangeAspect="1" noChangeArrowheads="1" noTextEdit="1"/>
          </p:cNvSpPr>
          <p:nvPr>
            <p:ph type="sldImg"/>
          </p:nvPr>
        </p:nvSpPr>
        <p:spPr>
          <a:solidFill>
            <a:srgbClr val="FFFFFF"/>
          </a:solidFill>
          <a:ln w="12700" cap="flat"/>
        </p:spPr>
      </p:sp>
      <p:sp>
        <p:nvSpPr>
          <p:cNvPr id="144391"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824" tIns="46913" rIns="93824" bIns="46913"/>
          <a:lstStyle/>
          <a:p>
            <a:endParaRPr lang="en-US" altLang="en-US"/>
          </a:p>
        </p:txBody>
      </p:sp>
      <p:sp>
        <p:nvSpPr>
          <p:cNvPr id="2" name="Slide Number Placeholder 1">
            <a:extLst>
              <a:ext uri="{FF2B5EF4-FFF2-40B4-BE49-F238E27FC236}">
                <a16:creationId xmlns:a16="http://schemas.microsoft.com/office/drawing/2014/main" id="{D9B3E6AD-4C06-46DD-B45A-D4847BC4A1BD}"/>
              </a:ext>
            </a:extLst>
          </p:cNvPr>
          <p:cNvSpPr>
            <a:spLocks noGrp="1"/>
          </p:cNvSpPr>
          <p:nvPr>
            <p:ph type="sldNum" sz="quarter" idx="5"/>
          </p:nvPr>
        </p:nvSpPr>
        <p:spPr/>
        <p:txBody>
          <a:bodyPr/>
          <a:lstStyle/>
          <a:p>
            <a:fld id="{A6F8110F-5CB8-4B7A-89C2-96B671E6053B}" type="slidenum">
              <a:rPr lang="en-US" smtClean="0"/>
              <a:pPr/>
              <a:t>83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6</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032074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C8C8CE-F8D8-4175-AD77-519B7DCB72E6}" type="slidenum">
              <a:rPr lang="en-US" altLang="en-US"/>
              <a:pPr>
                <a:spcBef>
                  <a:spcPct val="0"/>
                </a:spcBef>
              </a:pPr>
              <a:t>85</a:t>
            </a:fld>
            <a:endParaRPr lang="en-US" alt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Need a better and more MEANINGFUL scatter plot! -JH</a:t>
            </a:r>
          </a:p>
        </p:txBody>
      </p:sp>
    </p:spTree>
    <p:extLst>
      <p:ext uri="{BB962C8B-B14F-4D97-AF65-F5344CB8AC3E}">
        <p14:creationId xmlns:p14="http://schemas.microsoft.com/office/powerpoint/2010/main" val="15372704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215AC35-66F9-4340-A1A6-70CB99440241}" type="slidenum">
              <a:rPr lang="en-US" altLang="en-US"/>
              <a:pPr>
                <a:spcBef>
                  <a:spcPct val="0"/>
                </a:spcBef>
              </a:pPr>
              <a:t>86</a:t>
            </a:fld>
            <a:endParaRPr lang="en-US" alt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4462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18F472-7076-4759-839C-B96341DDE640}" type="slidenum">
              <a:rPr lang="en-US" altLang="en-US"/>
              <a:pPr>
                <a:spcBef>
                  <a:spcPct val="0"/>
                </a:spcBef>
              </a:pPr>
              <a:t>87</a:t>
            </a:fld>
            <a:endParaRPr lang="en-US" alt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7362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7</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44308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9A9A000-695C-426A-A955-BCB5691A07F3}" type="slidenum">
              <a:rPr lang="en-US" altLang="en-US"/>
              <a:pPr>
                <a:spcBef>
                  <a:spcPct val="0"/>
                </a:spcBef>
              </a:pPr>
              <a:t>8</a:t>
            </a:fld>
            <a:endParaRPr lang="en-US" altLang="en-US"/>
          </a:p>
        </p:txBody>
      </p:sp>
      <p:sp>
        <p:nvSpPr>
          <p:cNvPr id="79875" name="Rectangle 2"/>
          <p:cNvSpPr>
            <a:spLocks noGrp="1" noRot="1" noChangeAspect="1" noChangeArrowheads="1" noTextEdit="1"/>
          </p:cNvSpPr>
          <p:nvPr>
            <p:ph type="sldImg"/>
          </p:nvPr>
        </p:nvSpPr>
        <p:spPr>
          <a:xfrm>
            <a:off x="346075" y="698500"/>
            <a:ext cx="6192838" cy="3484563"/>
          </a:xfrm>
          <a:ln/>
        </p:spPr>
      </p:sp>
      <p:sp>
        <p:nvSpPr>
          <p:cNvPr id="79876"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dirty="0"/>
          </a:p>
        </p:txBody>
      </p:sp>
    </p:spTree>
    <p:extLst>
      <p:ext uri="{BB962C8B-B14F-4D97-AF65-F5344CB8AC3E}">
        <p14:creationId xmlns:p14="http://schemas.microsoft.com/office/powerpoint/2010/main" val="1823669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40EA108-B661-449A-8B49-8ED13120A001}" type="slidenum">
              <a:rPr lang="en-US" altLang="en-US"/>
              <a:pPr>
                <a:spcBef>
                  <a:spcPct val="0"/>
                </a:spcBef>
              </a:pPr>
              <a:t>9</a:t>
            </a:fld>
            <a:endParaRPr lang="en-US" altLang="en-US"/>
          </a:p>
        </p:txBody>
      </p:sp>
    </p:spTree>
    <p:extLst>
      <p:ext uri="{BB962C8B-B14F-4D97-AF65-F5344CB8AC3E}">
        <p14:creationId xmlns:p14="http://schemas.microsoft.com/office/powerpoint/2010/main" val="2685854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45DDDA9-5F3C-4F15-8095-45AACD1E7848}" type="slidenum">
              <a:rPr lang="en-US" altLang="en-US"/>
              <a:pPr>
                <a:spcBef>
                  <a:spcPct val="0"/>
                </a:spcBef>
              </a:pPr>
              <a:t>14</a:t>
            </a:fld>
            <a:endParaRPr lang="en-US" altLang="en-US"/>
          </a:p>
        </p:txBody>
      </p:sp>
      <p:sp>
        <p:nvSpPr>
          <p:cNvPr id="84995" name="Rectangle 2"/>
          <p:cNvSpPr>
            <a:spLocks noGrp="1" noRot="1" noChangeAspect="1" noChangeArrowheads="1" noTextEdit="1"/>
          </p:cNvSpPr>
          <p:nvPr>
            <p:ph type="sldImg"/>
          </p:nvPr>
        </p:nvSpPr>
        <p:spPr>
          <a:xfrm>
            <a:off x="346075" y="698500"/>
            <a:ext cx="6192838" cy="3484563"/>
          </a:xfrm>
          <a:ln/>
        </p:spPr>
      </p:sp>
      <p:sp>
        <p:nvSpPr>
          <p:cNvPr id="84996"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3533021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1E230E-4AD5-40B1-BE3E-2B62A0E13469}" type="slidenum">
              <a:rPr lang="en-US" altLang="en-US"/>
              <a:pPr>
                <a:spcBef>
                  <a:spcPct val="0"/>
                </a:spcBef>
              </a:pPr>
              <a:t>15</a:t>
            </a:fld>
            <a:endParaRPr lang="en-US" altLang="en-US"/>
          </a:p>
        </p:txBody>
      </p:sp>
    </p:spTree>
    <p:extLst>
      <p:ext uri="{BB962C8B-B14F-4D97-AF65-F5344CB8AC3E}">
        <p14:creationId xmlns:p14="http://schemas.microsoft.com/office/powerpoint/2010/main" val="601139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177" indent="0" algn="ctr">
              <a:buNone/>
            </a:lvl2pPr>
            <a:lvl3pPr marL="914353" indent="0" algn="ctr">
              <a:buNone/>
            </a:lvl3pPr>
            <a:lvl4pPr marL="1371530" indent="0" algn="ctr">
              <a:buNone/>
            </a:lvl4pPr>
            <a:lvl5pPr marL="1828706" indent="0" algn="ctr">
              <a:buNone/>
            </a:lvl5pPr>
            <a:lvl6pPr marL="2285883" indent="0" algn="ctr">
              <a:buNone/>
            </a:lvl6pPr>
            <a:lvl7pPr marL="2743060" indent="0" algn="ctr">
              <a:buNone/>
            </a:lvl7pPr>
            <a:lvl8pPr marL="3200236" indent="0" algn="ctr">
              <a:buNone/>
            </a:lvl8pPr>
            <a:lvl9pPr marL="3657413"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0733828" y="1110598"/>
            <a:ext cx="2286000" cy="508000"/>
          </a:xfrm>
        </p:spPr>
        <p:txBody>
          <a:bodyPr/>
          <a:lstStyle/>
          <a:p>
            <a:fld id="{6791E261-B5A2-4355-BA3F-2D2DDB002754}" type="datetimeFigureOut">
              <a:rPr lang="en-IN" smtClean="0"/>
              <a:t>05-08-2021</a:t>
            </a:fld>
            <a:endParaRPr lang="en-IN"/>
          </a:p>
        </p:txBody>
      </p:sp>
      <p:sp>
        <p:nvSpPr>
          <p:cNvPr id="17" name="Footer Placeholder 16"/>
          <p:cNvSpPr>
            <a:spLocks noGrp="1"/>
          </p:cNvSpPr>
          <p:nvPr>
            <p:ph type="ftr" sz="quarter" idx="11"/>
          </p:nvPr>
        </p:nvSpPr>
        <p:spPr bwMode="auto">
          <a:xfrm rot="5400000">
            <a:off x="10045958" y="4117661"/>
            <a:ext cx="3657600" cy="512064"/>
          </a:xfrm>
        </p:spPr>
        <p:txBody>
          <a:bodyPr/>
          <a:lstStyle/>
          <a:p>
            <a:endParaRPr lang="en-IN"/>
          </a:p>
        </p:txBody>
      </p:sp>
      <p:sp>
        <p:nvSpPr>
          <p:cNvPr id="10" name="Rectangle 9"/>
          <p:cNvSpPr/>
          <p:nvPr/>
        </p:nvSpPr>
        <p:spPr bwMode="auto">
          <a:xfrm>
            <a:off x="508001"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9" name="Rectangle 18"/>
          <p:cNvSpPr/>
          <p:nvPr/>
        </p:nvSpPr>
        <p:spPr bwMode="auto">
          <a:xfrm>
            <a:off x="1521761"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7" name="Rectangle 26"/>
          <p:cNvSpPr/>
          <p:nvPr/>
        </p:nvSpPr>
        <p:spPr bwMode="auto">
          <a:xfrm>
            <a:off x="1625601"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1" name="Oval 20"/>
          <p:cNvSpPr/>
          <p:nvPr/>
        </p:nvSpPr>
        <p:spPr bwMode="auto">
          <a:xfrm>
            <a:off x="812801"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3" name="Oval 22"/>
          <p:cNvSpPr/>
          <p:nvPr/>
        </p:nvSpPr>
        <p:spPr bwMode="auto">
          <a:xfrm>
            <a:off x="1746177"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9" name="Slide Number Placeholder 28"/>
          <p:cNvSpPr>
            <a:spLocks noGrp="1"/>
          </p:cNvSpPr>
          <p:nvPr>
            <p:ph type="sldNum" sz="quarter" idx="12"/>
          </p:nvPr>
        </p:nvSpPr>
        <p:spPr bwMode="auto">
          <a:xfrm>
            <a:off x="1767393" y="4928702"/>
            <a:ext cx="812800" cy="517524"/>
          </a:xfrm>
        </p:spPr>
        <p:txBody>
          <a:bodyPr/>
          <a:lstStyle/>
          <a:p>
            <a:fld id="{F56AB247-CCAA-4D54-9FF2-6646E8AD9EED}" type="slidenum">
              <a:rPr lang="en-IN" smtClean="0"/>
              <a:t>‹#›</a:t>
            </a:fld>
            <a:endParaRPr lang="en-IN"/>
          </a:p>
        </p:txBody>
      </p:sp>
    </p:spTree>
    <p:extLst>
      <p:ext uri="{BB962C8B-B14F-4D97-AF65-F5344CB8AC3E}">
        <p14:creationId xmlns:p14="http://schemas.microsoft.com/office/powerpoint/2010/main" val="253302179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791E261-B5A2-4355-BA3F-2D2DDB002754}"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6AB247-CCAA-4D54-9FF2-6646E8AD9EED}" type="slidenum">
              <a:rPr lang="en-IN" smtClean="0"/>
              <a:t>‹#›</a:t>
            </a:fld>
            <a:endParaRPr lang="en-IN"/>
          </a:p>
        </p:txBody>
      </p:sp>
    </p:spTree>
    <p:extLst>
      <p:ext uri="{BB962C8B-B14F-4D97-AF65-F5344CB8AC3E}">
        <p14:creationId xmlns:p14="http://schemas.microsoft.com/office/powerpoint/2010/main" val="2054312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791E261-B5A2-4355-BA3F-2D2DDB002754}"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6AB247-CCAA-4D54-9FF2-6646E8AD9EED}" type="slidenum">
              <a:rPr lang="en-IN" smtClean="0"/>
              <a:t>‹#›</a:t>
            </a:fld>
            <a:endParaRPr lang="en-IN"/>
          </a:p>
        </p:txBody>
      </p:sp>
    </p:spTree>
    <p:extLst>
      <p:ext uri="{BB962C8B-B14F-4D97-AF65-F5344CB8AC3E}">
        <p14:creationId xmlns:p14="http://schemas.microsoft.com/office/powerpoint/2010/main" val="2567904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rPr lang="en-US"/>
              <a:t>Click to edit Master title style</a:t>
            </a:r>
            <a:endParaRPr/>
          </a:p>
        </p:txBody>
      </p:sp>
      <p:sp>
        <p:nvSpPr>
          <p:cNvPr id="57" name="Body Level One…"/>
          <p:cNvSpPr txBox="1">
            <a:spLocks noGrp="1"/>
          </p:cNvSpPr>
          <p:nvPr>
            <p:ph type="body" idx="1"/>
          </p:nvPr>
        </p:nvSpPr>
        <p:spPr>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 name="Slide Number"/>
          <p:cNvSpPr txBox="1">
            <a:spLocks noGrp="1"/>
          </p:cNvSpPr>
          <p:nvPr>
            <p:ph type="sldNum" sz="quarter" idx="2"/>
          </p:nvPr>
        </p:nvSpPr>
        <p:spPr>
          <a:prstGeom prst="rect">
            <a:avLst/>
          </a:prstGeom>
        </p:spPr>
        <p:txBody>
          <a:bodyPr/>
          <a:lstStyle/>
          <a:p>
            <a:fld id="{F56AB247-CCAA-4D54-9FF2-6646E8AD9EED}" type="slidenum">
              <a:rPr lang="en-IN" smtClean="0"/>
              <a:t>‹#›</a:t>
            </a:fld>
            <a:endParaRPr lang="en-IN"/>
          </a:p>
        </p:txBody>
      </p:sp>
    </p:spTree>
    <p:extLst>
      <p:ext uri="{BB962C8B-B14F-4D97-AF65-F5344CB8AC3E}">
        <p14:creationId xmlns:p14="http://schemas.microsoft.com/office/powerpoint/2010/main" val="159753125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5D5C0945-3C12-41E7-B090-1D5BB38CB1A8}" type="slidenum">
              <a:rPr lang="en-US" altLang="en-US"/>
              <a:pPr/>
              <a:t>‹#›</a:t>
            </a:fld>
            <a:endParaRPr lang="en-US" altLang="en-US"/>
          </a:p>
        </p:txBody>
      </p:sp>
    </p:spTree>
    <p:extLst>
      <p:ext uri="{BB962C8B-B14F-4D97-AF65-F5344CB8AC3E}">
        <p14:creationId xmlns:p14="http://schemas.microsoft.com/office/powerpoint/2010/main" val="3497235555"/>
      </p:ext>
    </p:extLst>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960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680A1083-1268-4A42-B7F5-4F6EE6F4CD64}" type="slidenum">
              <a:rPr lang="en-US" altLang="en-US"/>
              <a:pPr/>
              <a:t>‹#›</a:t>
            </a:fld>
            <a:endParaRPr lang="en-US" altLang="en-US"/>
          </a:p>
        </p:txBody>
      </p:sp>
    </p:spTree>
    <p:extLst>
      <p:ext uri="{BB962C8B-B14F-4D97-AF65-F5344CB8AC3E}">
        <p14:creationId xmlns:p14="http://schemas.microsoft.com/office/powerpoint/2010/main" val="2396996794"/>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096000" y="1295400"/>
            <a:ext cx="5486400" cy="5181600"/>
          </a:xfrm>
        </p:spPr>
        <p:txBody>
          <a:bodyPr/>
          <a:lstStyle/>
          <a:p>
            <a:pPr lvl="0"/>
            <a:endParaRPr lang="en-US" noProof="0"/>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263418DA-E3C5-4DA3-B4BD-88B354425D9E}" type="slidenum">
              <a:rPr lang="en-US" altLang="en-US"/>
              <a:pPr/>
              <a:t>‹#›</a:t>
            </a:fld>
            <a:endParaRPr lang="en-US" altLang="en-US"/>
          </a:p>
        </p:txBody>
      </p:sp>
    </p:spTree>
    <p:extLst>
      <p:ext uri="{BB962C8B-B14F-4D97-AF65-F5344CB8AC3E}">
        <p14:creationId xmlns:p14="http://schemas.microsoft.com/office/powerpoint/2010/main" val="831948488"/>
      </p:ext>
    </p:extLst>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03200" y="304800"/>
            <a:ext cx="11684000" cy="609600"/>
          </a:xfrm>
        </p:spPr>
        <p:txBody>
          <a:bodyPr/>
          <a:lstStyle/>
          <a:p>
            <a:r>
              <a:rPr lang="en-US"/>
              <a:t>Click to edit Master title style</a:t>
            </a:r>
          </a:p>
        </p:txBody>
      </p:sp>
      <p:sp>
        <p:nvSpPr>
          <p:cNvPr id="3" name="Content Placeholder 2"/>
          <p:cNvSpPr>
            <a:spLocks noGrp="1"/>
          </p:cNvSpPr>
          <p:nvPr>
            <p:ph sz="quarter" idx="1"/>
          </p:nvPr>
        </p:nvSpPr>
        <p:spPr>
          <a:xfrm>
            <a:off x="4064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960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064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0960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04F52F42-01D7-4758-AD42-3F87F929CD2D}" type="slidenum">
              <a:rPr lang="en-US" altLang="en-US"/>
              <a:pPr/>
              <a:t>‹#›</a:t>
            </a:fld>
            <a:endParaRPr lang="en-US" altLang="en-US"/>
          </a:p>
        </p:txBody>
      </p:sp>
    </p:spTree>
    <p:extLst>
      <p:ext uri="{BB962C8B-B14F-4D97-AF65-F5344CB8AC3E}">
        <p14:creationId xmlns:p14="http://schemas.microsoft.com/office/powerpoint/2010/main" val="2911050509"/>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1" y="1600200"/>
            <a:ext cx="99568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6791E261-B5A2-4355-BA3F-2D2DDB002754}" type="datetimeFigureOut">
              <a:rPr lang="en-IN" smtClean="0"/>
              <a:t>05-08-2021</a:t>
            </a:fld>
            <a:endParaRPr lang="en-IN"/>
          </a:p>
        </p:txBody>
      </p:sp>
      <p:sp>
        <p:nvSpPr>
          <p:cNvPr id="9" name="Slide Number Placeholder 8"/>
          <p:cNvSpPr>
            <a:spLocks noGrp="1"/>
          </p:cNvSpPr>
          <p:nvPr>
            <p:ph type="sldNum" sz="quarter" idx="15"/>
          </p:nvPr>
        </p:nvSpPr>
        <p:spPr/>
        <p:txBody>
          <a:bodyPr rtlCol="0"/>
          <a:lstStyle/>
          <a:p>
            <a:fld id="{F56AB247-CCAA-4D54-9FF2-6646E8AD9EED}" type="slidenum">
              <a:rPr lang="en-IN" smtClean="0"/>
              <a:t>‹#›</a:t>
            </a:fld>
            <a:endParaRPr lang="en-IN"/>
          </a:p>
        </p:txBody>
      </p:sp>
      <p:sp>
        <p:nvSpPr>
          <p:cNvPr id="10" name="Footer Placeholder 9"/>
          <p:cNvSpPr>
            <a:spLocks noGrp="1"/>
          </p:cNvSpPr>
          <p:nvPr>
            <p:ph type="ftr" sz="quarter" idx="16"/>
          </p:nvPr>
        </p:nvSpPr>
        <p:spPr/>
        <p:txBody>
          <a:bodyPr rtlCol="0"/>
          <a:lstStyle/>
          <a:p>
            <a:endParaRPr lang="en-IN"/>
          </a:p>
        </p:txBody>
      </p:sp>
    </p:spTree>
    <p:extLst>
      <p:ext uri="{BB962C8B-B14F-4D97-AF65-F5344CB8AC3E}">
        <p14:creationId xmlns:p14="http://schemas.microsoft.com/office/powerpoint/2010/main" val="706675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6791E261-B5A2-4355-BA3F-2D2DDB002754}" type="datetimeFigureOut">
              <a:rPr lang="en-IN" smtClean="0"/>
              <a:t>05-08-2021</a:t>
            </a:fld>
            <a:endParaRPr lang="en-IN"/>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IN"/>
          </a:p>
        </p:txBody>
      </p:sp>
      <p:sp>
        <p:nvSpPr>
          <p:cNvPr id="9" name="Rectangle 8"/>
          <p:cNvSpPr/>
          <p:nvPr/>
        </p:nvSpPr>
        <p:spPr bwMode="auto">
          <a:xfrm>
            <a:off x="508001"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bwMode="auto">
          <a:xfrm>
            <a:off x="1521761"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8" name="Rectangle 17"/>
          <p:cNvSpPr/>
          <p:nvPr/>
        </p:nvSpPr>
        <p:spPr bwMode="auto">
          <a:xfrm>
            <a:off x="1625601"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9" name="Oval 18"/>
          <p:cNvSpPr/>
          <p:nvPr/>
        </p:nvSpPr>
        <p:spPr bwMode="auto">
          <a:xfrm>
            <a:off x="812801"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0" name="Oval 19"/>
          <p:cNvSpPr/>
          <p:nvPr/>
        </p:nvSpPr>
        <p:spPr bwMode="auto">
          <a:xfrm>
            <a:off x="1766273"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3" name="Oval 22"/>
          <p:cNvSpPr/>
          <p:nvPr/>
        </p:nvSpPr>
        <p:spPr bwMode="auto">
          <a:xfrm>
            <a:off x="2505386"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6" name="Slide Number Placeholder 5"/>
          <p:cNvSpPr>
            <a:spLocks noGrp="1"/>
          </p:cNvSpPr>
          <p:nvPr>
            <p:ph type="sldNum" sz="quarter" idx="12"/>
          </p:nvPr>
        </p:nvSpPr>
        <p:spPr bwMode="auto">
          <a:xfrm>
            <a:off x="1787489" y="4928702"/>
            <a:ext cx="812800" cy="517524"/>
          </a:xfrm>
        </p:spPr>
        <p:txBody>
          <a:bodyPr/>
          <a:lstStyle/>
          <a:p>
            <a:fld id="{F56AB247-CCAA-4D54-9FF2-6646E8AD9EED}" type="slidenum">
              <a:rPr lang="en-IN" smtClean="0"/>
              <a:t>‹#›</a:t>
            </a:fld>
            <a:endParaRPr lang="en-IN"/>
          </a:p>
        </p:txBody>
      </p:sp>
    </p:spTree>
    <p:extLst>
      <p:ext uri="{BB962C8B-B14F-4D97-AF65-F5344CB8AC3E}">
        <p14:creationId xmlns:p14="http://schemas.microsoft.com/office/powerpoint/2010/main" val="198017775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6791E261-B5A2-4355-BA3F-2D2DDB002754}" type="datetimeFigureOut">
              <a:rPr lang="en-IN" smtClean="0"/>
              <a:t>05-08-2021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6AB247-CCAA-4D54-9FF2-6646E8AD9EED}" type="slidenum">
              <a:rPr lang="en-IN" smtClean="0"/>
              <a:t>‹#›</a:t>
            </a:fld>
            <a:endParaRPr lang="en-IN"/>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715530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6791E261-B5A2-4355-BA3F-2D2DDB002754}" type="datetimeFigureOut">
              <a:rPr lang="en-IN" smtClean="0"/>
              <a:t>05-08-2021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56AB247-CCAA-4D54-9FF2-6646E8AD9EED}" type="slidenum">
              <a:rPr lang="en-IN" smtClean="0"/>
              <a:t>‹#›</a:t>
            </a:fld>
            <a:endParaRPr lang="en-IN"/>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extLst>
      <p:ext uri="{BB962C8B-B14F-4D97-AF65-F5344CB8AC3E}">
        <p14:creationId xmlns:p14="http://schemas.microsoft.com/office/powerpoint/2010/main" val="267826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6791E261-B5A2-4355-BA3F-2D2DDB002754}" type="datetimeFigureOut">
              <a:rPr lang="en-IN" smtClean="0"/>
              <a:t>05-08-2021</a:t>
            </a:fld>
            <a:endParaRPr lang="en-IN"/>
          </a:p>
        </p:txBody>
      </p:sp>
      <p:sp>
        <p:nvSpPr>
          <p:cNvPr id="7" name="Slide Number Placeholder 6"/>
          <p:cNvSpPr>
            <a:spLocks noGrp="1"/>
          </p:cNvSpPr>
          <p:nvPr>
            <p:ph type="sldNum" sz="quarter" idx="11"/>
          </p:nvPr>
        </p:nvSpPr>
        <p:spPr/>
        <p:txBody>
          <a:bodyPr rtlCol="0"/>
          <a:lstStyle/>
          <a:p>
            <a:fld id="{F56AB247-CCAA-4D54-9FF2-6646E8AD9EED}" type="slidenum">
              <a:rPr lang="en-IN" smtClean="0"/>
              <a:t>‹#›</a:t>
            </a:fld>
            <a:endParaRPr lang="en-IN"/>
          </a:p>
        </p:txBody>
      </p:sp>
      <p:sp>
        <p:nvSpPr>
          <p:cNvPr id="8" name="Footer Placeholder 7"/>
          <p:cNvSpPr>
            <a:spLocks noGrp="1"/>
          </p:cNvSpPr>
          <p:nvPr>
            <p:ph type="ftr" sz="quarter" idx="12"/>
          </p:nvPr>
        </p:nvSpPr>
        <p:spPr/>
        <p:txBody>
          <a:bodyPr rtlCol="0"/>
          <a:lstStyle/>
          <a:p>
            <a:endParaRPr lang="en-IN"/>
          </a:p>
        </p:txBody>
      </p:sp>
    </p:spTree>
    <p:extLst>
      <p:ext uri="{BB962C8B-B14F-4D97-AF65-F5344CB8AC3E}">
        <p14:creationId xmlns:p14="http://schemas.microsoft.com/office/powerpoint/2010/main" val="606983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91E261-B5A2-4355-BA3F-2D2DDB002754}" type="datetimeFigureOut">
              <a:rPr lang="en-IN" smtClean="0"/>
              <a:t>05-08-2021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56AB247-CCAA-4D54-9FF2-6646E8AD9EED}" type="slidenum">
              <a:rPr lang="en-IN" smtClean="0"/>
              <a:t>‹#›</a:t>
            </a:fld>
            <a:endParaRPr lang="en-IN"/>
          </a:p>
        </p:txBody>
      </p:sp>
    </p:spTree>
    <p:extLst>
      <p:ext uri="{BB962C8B-B14F-4D97-AF65-F5344CB8AC3E}">
        <p14:creationId xmlns:p14="http://schemas.microsoft.com/office/powerpoint/2010/main" val="4216562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2" name="Rectangle 11"/>
          <p:cNvSpPr/>
          <p:nvPr/>
        </p:nvSpPr>
        <p:spPr bwMode="auto">
          <a:xfrm>
            <a:off x="11785601"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6791E261-B5A2-4355-BA3F-2D2DDB002754}" type="datetimeFigureOut">
              <a:rPr lang="en-IN" smtClean="0"/>
              <a:t>05-08-2021</a:t>
            </a:fld>
            <a:endParaRPr lang="en-IN"/>
          </a:p>
        </p:txBody>
      </p:sp>
      <p:sp>
        <p:nvSpPr>
          <p:cNvPr id="22" name="Slide Number Placeholder 21"/>
          <p:cNvSpPr>
            <a:spLocks noGrp="1"/>
          </p:cNvSpPr>
          <p:nvPr>
            <p:ph type="sldNum" sz="quarter" idx="15"/>
          </p:nvPr>
        </p:nvSpPr>
        <p:spPr/>
        <p:txBody>
          <a:bodyPr rtlCol="0"/>
          <a:lstStyle/>
          <a:p>
            <a:fld id="{F56AB247-CCAA-4D54-9FF2-6646E8AD9EED}" type="slidenum">
              <a:rPr lang="en-IN" smtClean="0"/>
              <a:t>‹#›</a:t>
            </a:fld>
            <a:endParaRPr lang="en-IN"/>
          </a:p>
        </p:txBody>
      </p:sp>
      <p:sp>
        <p:nvSpPr>
          <p:cNvPr id="23" name="Footer Placeholder 22"/>
          <p:cNvSpPr>
            <a:spLocks noGrp="1"/>
          </p:cNvSpPr>
          <p:nvPr>
            <p:ph type="ftr" sz="quarter" idx="16"/>
          </p:nvPr>
        </p:nvSpPr>
        <p:spPr/>
        <p:txBody>
          <a:bodyPr rtlCol="0"/>
          <a:lstStyle/>
          <a:p>
            <a:endParaRPr lang="en-IN"/>
          </a:p>
        </p:txBody>
      </p:sp>
    </p:spTree>
    <p:extLst>
      <p:ext uri="{BB962C8B-B14F-4D97-AF65-F5344CB8AC3E}">
        <p14:creationId xmlns:p14="http://schemas.microsoft.com/office/powerpoint/2010/main" val="344756291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1" name="Rectangle 10"/>
          <p:cNvSpPr/>
          <p:nvPr/>
        </p:nvSpPr>
        <p:spPr bwMode="auto">
          <a:xfrm>
            <a:off x="11785601"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7" name="Date Placeholder 16"/>
          <p:cNvSpPr>
            <a:spLocks noGrp="1"/>
          </p:cNvSpPr>
          <p:nvPr>
            <p:ph type="dt" sz="half" idx="10"/>
          </p:nvPr>
        </p:nvSpPr>
        <p:spPr/>
        <p:txBody>
          <a:bodyPr rtlCol="0"/>
          <a:lstStyle/>
          <a:p>
            <a:fld id="{6791E261-B5A2-4355-BA3F-2D2DDB002754}" type="datetimeFigureOut">
              <a:rPr lang="en-IN" smtClean="0"/>
              <a:t>05-08-2021</a:t>
            </a:fld>
            <a:endParaRPr lang="en-IN"/>
          </a:p>
        </p:txBody>
      </p:sp>
      <p:sp>
        <p:nvSpPr>
          <p:cNvPr id="18" name="Slide Number Placeholder 17"/>
          <p:cNvSpPr>
            <a:spLocks noGrp="1"/>
          </p:cNvSpPr>
          <p:nvPr>
            <p:ph type="sldNum" sz="quarter" idx="11"/>
          </p:nvPr>
        </p:nvSpPr>
        <p:spPr/>
        <p:txBody>
          <a:bodyPr rtlCol="0"/>
          <a:lstStyle/>
          <a:p>
            <a:fld id="{F56AB247-CCAA-4D54-9FF2-6646E8AD9EED}" type="slidenum">
              <a:rPr lang="en-IN" smtClean="0"/>
              <a:t>‹#›</a:t>
            </a:fld>
            <a:endParaRPr lang="en-IN"/>
          </a:p>
        </p:txBody>
      </p:sp>
      <p:sp>
        <p:nvSpPr>
          <p:cNvPr id="21" name="Footer Placeholder 20"/>
          <p:cNvSpPr>
            <a:spLocks noGrp="1"/>
          </p:cNvSpPr>
          <p:nvPr>
            <p:ph type="ftr" sz="quarter" idx="12"/>
          </p:nvPr>
        </p:nvSpPr>
        <p:spPr/>
        <p:txBody>
          <a:bodyPr rtlCol="0"/>
          <a:lstStyle/>
          <a:p>
            <a:endParaRPr lang="en-IN"/>
          </a:p>
        </p:txBody>
      </p:sp>
    </p:spTree>
    <p:extLst>
      <p:ext uri="{BB962C8B-B14F-4D97-AF65-F5344CB8AC3E}">
        <p14:creationId xmlns:p14="http://schemas.microsoft.com/office/powerpoint/2010/main" val="677708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2" name="Title Placeholder 21"/>
          <p:cNvSpPr>
            <a:spLocks noGrp="1"/>
          </p:cNvSpPr>
          <p:nvPr>
            <p:ph type="title"/>
          </p:nvPr>
        </p:nvSpPr>
        <p:spPr>
          <a:xfrm>
            <a:off x="609601" y="274638"/>
            <a:ext cx="99568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09601" y="1600200"/>
            <a:ext cx="99568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6791E261-B5A2-4355-BA3F-2D2DDB002754}" type="datetimeFigureOut">
              <a:rPr lang="en-IN" smtClean="0"/>
              <a:t>05-08-2021</a:t>
            </a:fld>
            <a:endParaRPr lang="en-IN"/>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IN"/>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Rectangle 9"/>
          <p:cNvSpPr/>
          <p:nvPr/>
        </p:nvSpPr>
        <p:spPr bwMode="auto">
          <a:xfrm>
            <a:off x="11785601"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F56AB247-CCAA-4D54-9FF2-6646E8AD9EED}" type="slidenum">
              <a:rPr lang="en-IN" smtClean="0"/>
              <a:t>‹#›</a:t>
            </a:fld>
            <a:endParaRPr lang="en-IN"/>
          </a:p>
        </p:txBody>
      </p:sp>
    </p:spTree>
    <p:extLst>
      <p:ext uri="{BB962C8B-B14F-4D97-AF65-F5344CB8AC3E}">
        <p14:creationId xmlns:p14="http://schemas.microsoft.com/office/powerpoint/2010/main" val="399382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06" indent="-274306"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47" indent="-274306"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353" indent="-182871"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659" indent="-182871"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2965" indent="-182871"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271" indent="-182871"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577" indent="-182871"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5883" indent="-182871"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189" indent="-182871"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177" algn="l" rtl="0" eaLnBrk="1" latinLnBrk="0" hangingPunct="1">
        <a:defRPr kumimoji="0" kern="1200">
          <a:solidFill>
            <a:schemeClr val="tx1"/>
          </a:solidFill>
          <a:latin typeface="+mn-lt"/>
          <a:ea typeface="+mn-ea"/>
          <a:cs typeface="+mn-cs"/>
        </a:defRPr>
      </a:lvl2pPr>
      <a:lvl3pPr marL="914353" algn="l" rtl="0" eaLnBrk="1" latinLnBrk="0" hangingPunct="1">
        <a:defRPr kumimoji="0" kern="1200">
          <a:solidFill>
            <a:schemeClr val="tx1"/>
          </a:solidFill>
          <a:latin typeface="+mn-lt"/>
          <a:ea typeface="+mn-ea"/>
          <a:cs typeface="+mn-cs"/>
        </a:defRPr>
      </a:lvl3pPr>
      <a:lvl4pPr marL="1371530" algn="l" rtl="0" eaLnBrk="1" latinLnBrk="0" hangingPunct="1">
        <a:defRPr kumimoji="0" kern="1200">
          <a:solidFill>
            <a:schemeClr val="tx1"/>
          </a:solidFill>
          <a:latin typeface="+mn-lt"/>
          <a:ea typeface="+mn-ea"/>
          <a:cs typeface="+mn-cs"/>
        </a:defRPr>
      </a:lvl4pPr>
      <a:lvl5pPr marL="1828706" algn="l" rtl="0" eaLnBrk="1" latinLnBrk="0" hangingPunct="1">
        <a:defRPr kumimoji="0" kern="1200">
          <a:solidFill>
            <a:schemeClr val="tx1"/>
          </a:solidFill>
          <a:latin typeface="+mn-lt"/>
          <a:ea typeface="+mn-ea"/>
          <a:cs typeface="+mn-cs"/>
        </a:defRPr>
      </a:lvl5pPr>
      <a:lvl6pPr marL="2285883" algn="l" rtl="0" eaLnBrk="1" latinLnBrk="0" hangingPunct="1">
        <a:defRPr kumimoji="0" kern="1200">
          <a:solidFill>
            <a:schemeClr val="tx1"/>
          </a:solidFill>
          <a:latin typeface="+mn-lt"/>
          <a:ea typeface="+mn-ea"/>
          <a:cs typeface="+mn-cs"/>
        </a:defRPr>
      </a:lvl6pPr>
      <a:lvl7pPr marL="2743060" algn="l" rtl="0" eaLnBrk="1" latinLnBrk="0" hangingPunct="1">
        <a:defRPr kumimoji="0" kern="1200">
          <a:solidFill>
            <a:schemeClr val="tx1"/>
          </a:solidFill>
          <a:latin typeface="+mn-lt"/>
          <a:ea typeface="+mn-ea"/>
          <a:cs typeface="+mn-cs"/>
        </a:defRPr>
      </a:lvl7pPr>
      <a:lvl8pPr marL="3200236" algn="l" rtl="0" eaLnBrk="1" latinLnBrk="0" hangingPunct="1">
        <a:defRPr kumimoji="0" kern="1200">
          <a:solidFill>
            <a:schemeClr val="tx1"/>
          </a:solidFill>
          <a:latin typeface="+mn-lt"/>
          <a:ea typeface="+mn-ea"/>
          <a:cs typeface="+mn-cs"/>
        </a:defRPr>
      </a:lvl8pPr>
      <a:lvl9pPr marL="3657413"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5.xml"/><Relationship Id="rId7" Type="http://schemas.openxmlformats.org/officeDocument/2006/relationships/image" Target="../media/image23.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22.wmf"/><Relationship Id="rId10" Type="http://schemas.openxmlformats.org/officeDocument/2006/relationships/image" Target="../media/image25.png"/><Relationship Id="rId4" Type="http://schemas.openxmlformats.org/officeDocument/2006/relationships/oleObject" Target="../embeddings/oleObject3.bin"/><Relationship Id="rId9" Type="http://schemas.openxmlformats.org/officeDocument/2006/relationships/image" Target="../media/image24.w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control" Target="../activeX/activeX2.xml"/><Relationship Id="rId7" Type="http://schemas.openxmlformats.org/officeDocument/2006/relationships/slideLayout" Target="../slideLayouts/slideLayout13.xml"/><Relationship Id="rId2" Type="http://schemas.openxmlformats.org/officeDocument/2006/relationships/control" Target="../activeX/activeX1.xml"/><Relationship Id="rId1" Type="http://schemas.openxmlformats.org/officeDocument/2006/relationships/vmlDrawing" Target="../drawings/vmlDrawing3.vml"/><Relationship Id="rId6" Type="http://schemas.openxmlformats.org/officeDocument/2006/relationships/control" Target="../activeX/activeX5.xml"/><Relationship Id="rId5" Type="http://schemas.openxmlformats.org/officeDocument/2006/relationships/control" Target="../activeX/activeX4.xml"/><Relationship Id="rId10" Type="http://schemas.openxmlformats.org/officeDocument/2006/relationships/image" Target="../media/image28.wmf"/><Relationship Id="rId4" Type="http://schemas.openxmlformats.org/officeDocument/2006/relationships/control" Target="../activeX/activeX3.xml"/><Relationship Id="rId9" Type="http://schemas.openxmlformats.org/officeDocument/2006/relationships/image" Target="../media/image29.gif"/></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control" Target="../activeX/activeX7.xml"/><Relationship Id="rId7" Type="http://schemas.openxmlformats.org/officeDocument/2006/relationships/slideLayout" Target="../slideLayouts/slideLayout13.xml"/><Relationship Id="rId2" Type="http://schemas.openxmlformats.org/officeDocument/2006/relationships/control" Target="../activeX/activeX6.xml"/><Relationship Id="rId1" Type="http://schemas.openxmlformats.org/officeDocument/2006/relationships/vmlDrawing" Target="../drawings/vmlDrawing4.vml"/><Relationship Id="rId6" Type="http://schemas.openxmlformats.org/officeDocument/2006/relationships/control" Target="../activeX/activeX10.xml"/><Relationship Id="rId5" Type="http://schemas.openxmlformats.org/officeDocument/2006/relationships/control" Target="../activeX/activeX9.xml"/><Relationship Id="rId10" Type="http://schemas.openxmlformats.org/officeDocument/2006/relationships/image" Target="../media/image30.wmf"/><Relationship Id="rId4" Type="http://schemas.openxmlformats.org/officeDocument/2006/relationships/control" Target="../activeX/activeX8.xml"/><Relationship Id="rId9" Type="http://schemas.openxmlformats.org/officeDocument/2006/relationships/image" Target="../media/image29.gif"/></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xml"/><Relationship Id="rId7" Type="http://schemas.openxmlformats.org/officeDocument/2006/relationships/image" Target="../media/image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emf"/><Relationship Id="rId4" Type="http://schemas.openxmlformats.org/officeDocument/2006/relationships/oleObject" Target="../embeddings/oleObject1.bin"/><Relationship Id="rId9" Type="http://schemas.openxmlformats.org/officeDocument/2006/relationships/image" Target="../media/image5.gif"/></Relationships>
</file>

<file path=ppt/slides/_rels/slide40.xml.rels><?xml version="1.0" encoding="UTF-8" standalone="yes"?>
<Relationships xmlns="http://schemas.openxmlformats.org/package/2006/relationships"><Relationship Id="rId8" Type="http://schemas.openxmlformats.org/officeDocument/2006/relationships/image" Target="../media/image39.gif"/><Relationship Id="rId3" Type="http://schemas.openxmlformats.org/officeDocument/2006/relationships/notesSlide" Target="../notesSlides/notesSlide21.xml"/><Relationship Id="rId7" Type="http://schemas.openxmlformats.org/officeDocument/2006/relationships/image" Target="../media/image38.png"/><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37.jpeg"/><Relationship Id="rId5" Type="http://schemas.openxmlformats.org/officeDocument/2006/relationships/image" Target="../media/image36.wmf"/><Relationship Id="rId4" Type="http://schemas.openxmlformats.org/officeDocument/2006/relationships/oleObject" Target="../embeddings/oleObject6.bin"/><Relationship Id="rId9" Type="http://schemas.openxmlformats.org/officeDocument/2006/relationships/image" Target="../media/image40.jpeg"/></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56.wmf"/><Relationship Id="rId4" Type="http://schemas.openxmlformats.org/officeDocument/2006/relationships/image" Target="../media/image55.wmf"/></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audio" Target="../media/audio1.bin"/><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audio" Target="../media/audio3.bin"/><Relationship Id="rId2" Type="http://schemas.openxmlformats.org/officeDocument/2006/relationships/audio" Target="../media/audio2.bin"/><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5.xml"/><Relationship Id="rId1" Type="http://schemas.openxmlformats.org/officeDocument/2006/relationships/vmlDrawing" Target="../drawings/vmlDrawing6.vml"/><Relationship Id="rId6" Type="http://schemas.openxmlformats.org/officeDocument/2006/relationships/image" Target="../media/image65.png"/><Relationship Id="rId5" Type="http://schemas.openxmlformats.org/officeDocument/2006/relationships/image" Target="../media/image64.emf"/><Relationship Id="rId4" Type="http://schemas.openxmlformats.org/officeDocument/2006/relationships/oleObject" Target="../embeddings/oleObject7.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67.wmf"/><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9.bin"/><Relationship Id="rId5" Type="http://schemas.openxmlformats.org/officeDocument/2006/relationships/image" Target="../media/image66.wmf"/><Relationship Id="rId4" Type="http://schemas.openxmlformats.org/officeDocument/2006/relationships/oleObject" Target="../embeddings/oleObject8.bin"/></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5.wmf"/><Relationship Id="rId4" Type="http://schemas.openxmlformats.org/officeDocument/2006/relationships/image" Target="../media/image74.wmf"/></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78.png"/><Relationship Id="rId4" Type="http://schemas.openxmlformats.org/officeDocument/2006/relationships/image" Target="../media/image7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5A118-A1B2-4782-933A-A8293C5CAE71}"/>
              </a:ext>
            </a:extLst>
          </p:cNvPr>
          <p:cNvSpPr>
            <a:spLocks noGrp="1"/>
          </p:cNvSpPr>
          <p:nvPr>
            <p:ph type="ctrTitle"/>
          </p:nvPr>
        </p:nvSpPr>
        <p:spPr>
          <a:xfrm>
            <a:off x="2160104" y="1759226"/>
            <a:ext cx="8229600" cy="1894362"/>
          </a:xfrm>
        </p:spPr>
        <p:txBody>
          <a:bodyPr/>
          <a:lstStyle/>
          <a:p>
            <a:pPr algn="ctr"/>
            <a:r>
              <a:rPr lang="en-US" sz="3200" dirty="0">
                <a:solidFill>
                  <a:srgbClr val="C00000"/>
                </a:solidFill>
                <a:latin typeface="Calibri" pitchFamily="34" charset="0"/>
                <a:cs typeface="Calibri" pitchFamily="34" charset="0"/>
              </a:rPr>
              <a:t>19CSE305 </a:t>
            </a:r>
            <a:r>
              <a:rPr lang="en-IN" sz="3200" dirty="0">
                <a:solidFill>
                  <a:srgbClr val="C00000"/>
                </a:solidFill>
                <a:latin typeface="Calibri" pitchFamily="34" charset="0"/>
                <a:cs typeface="Calibri" pitchFamily="34" charset="0"/>
              </a:rPr>
              <a:t>MACHINE LEARNING</a:t>
            </a:r>
            <a:br>
              <a:rPr lang="en-IN" sz="3200" dirty="0">
                <a:solidFill>
                  <a:srgbClr val="C00000"/>
                </a:solidFill>
                <a:latin typeface="Calibri" pitchFamily="34" charset="0"/>
                <a:cs typeface="Calibri" pitchFamily="34" charset="0"/>
              </a:rPr>
            </a:br>
            <a:r>
              <a:rPr lang="en-IN" sz="3200" dirty="0">
                <a:solidFill>
                  <a:srgbClr val="C00000"/>
                </a:solidFill>
                <a:latin typeface="Calibri" pitchFamily="34" charset="0"/>
                <a:cs typeface="Calibri" pitchFamily="34" charset="0"/>
              </a:rPr>
              <a:t>Lecture 4_P1</a:t>
            </a:r>
            <a:endParaRPr lang="en-IN" dirty="0"/>
          </a:p>
        </p:txBody>
      </p:sp>
      <p:sp>
        <p:nvSpPr>
          <p:cNvPr id="3" name="Subtitle 2">
            <a:extLst>
              <a:ext uri="{FF2B5EF4-FFF2-40B4-BE49-F238E27FC236}">
                <a16:creationId xmlns:a16="http://schemas.microsoft.com/office/drawing/2014/main" id="{131F141D-EA53-4926-8443-CCD277DAC6E9}"/>
              </a:ext>
            </a:extLst>
          </p:cNvPr>
          <p:cNvSpPr>
            <a:spLocks noGrp="1"/>
          </p:cNvSpPr>
          <p:nvPr>
            <p:ph type="subTitle" idx="1"/>
          </p:nvPr>
        </p:nvSpPr>
        <p:spPr>
          <a:xfrm>
            <a:off x="3286540" y="4380470"/>
            <a:ext cx="8229600" cy="1371600"/>
          </a:xfrm>
        </p:spPr>
        <p:txBody>
          <a:bodyPr/>
          <a:lstStyle/>
          <a:p>
            <a:endParaRPr lang="en-IN"/>
          </a:p>
        </p:txBody>
      </p:sp>
    </p:spTree>
    <p:extLst>
      <p:ext uri="{BB962C8B-B14F-4D97-AF65-F5344CB8AC3E}">
        <p14:creationId xmlns:p14="http://schemas.microsoft.com/office/powerpoint/2010/main" val="38357240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81FA-2815-4BE1-A9AF-BDFD28988973}"/>
              </a:ext>
            </a:extLst>
          </p:cNvPr>
          <p:cNvSpPr>
            <a:spLocks noGrp="1"/>
          </p:cNvSpPr>
          <p:nvPr>
            <p:ph type="title"/>
          </p:nvPr>
        </p:nvSpPr>
        <p:spPr/>
        <p:txBody>
          <a:bodyPr/>
          <a:lstStyle/>
          <a:p>
            <a:r>
              <a:rPr lang="en-US" b="1" dirty="0">
                <a:solidFill>
                  <a:schemeClr val="tx1"/>
                </a:solidFill>
                <a:latin typeface="Calibri" panose="020F0502020204030204" pitchFamily="34" charset="0"/>
                <a:cs typeface="Calibri" panose="020F0502020204030204" pitchFamily="34" charset="0"/>
              </a:rPr>
              <a:t>What is dataset?</a:t>
            </a:r>
            <a:endParaRPr lang="en-IN" b="1"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419DF713-4E0F-470A-839D-32D5DDA744CD}"/>
              </a:ext>
            </a:extLst>
          </p:cNvPr>
          <p:cNvSpPr>
            <a:spLocks noGrp="1"/>
          </p:cNvSpPr>
          <p:nvPr>
            <p:ph sz="quarter" idx="1"/>
          </p:nvPr>
        </p:nvSpPr>
        <p:spPr>
          <a:xfrm>
            <a:off x="609600" y="1600200"/>
            <a:ext cx="10827026" cy="4873752"/>
          </a:xfrm>
        </p:spPr>
        <p:txBody>
          <a:bodyPr/>
          <a:lstStyle/>
          <a:p>
            <a:pPr>
              <a:lnSpc>
                <a:spcPct val="150000"/>
              </a:lnSpc>
            </a:pPr>
            <a:r>
              <a:rPr lang="en-US" sz="2400" dirty="0">
                <a:latin typeface="Calibri" panose="020F0502020204030204" pitchFamily="34" charset="0"/>
                <a:cs typeface="Calibri" panose="020F0502020204030204" pitchFamily="34" charset="0"/>
              </a:rPr>
              <a:t>Collection of data objects and their attributes </a:t>
            </a:r>
          </a:p>
          <a:p>
            <a:pPr>
              <a:lnSpc>
                <a:spcPct val="150000"/>
              </a:lnSpc>
            </a:pPr>
            <a:r>
              <a:rPr lang="en-US" sz="2400" dirty="0">
                <a:latin typeface="Calibri" panose="020F0502020204030204" pitchFamily="34" charset="0"/>
                <a:cs typeface="Calibri" panose="020F0502020204030204" pitchFamily="34" charset="0"/>
              </a:rPr>
              <a:t> An attribute is a property or characteristic of an object </a:t>
            </a:r>
          </a:p>
          <a:p>
            <a:pPr lvl="1">
              <a:lnSpc>
                <a:spcPct val="150000"/>
              </a:lnSpc>
            </a:pPr>
            <a:r>
              <a:rPr lang="en-US" sz="2400" dirty="0">
                <a:latin typeface="Calibri" panose="020F0502020204030204" pitchFamily="34" charset="0"/>
                <a:cs typeface="Calibri" panose="020F0502020204030204" pitchFamily="34" charset="0"/>
              </a:rPr>
              <a:t>Examples: eye color of a person, temperature, etc. </a:t>
            </a:r>
          </a:p>
          <a:p>
            <a:pPr lvl="1">
              <a:lnSpc>
                <a:spcPct val="150000"/>
              </a:lnSpc>
            </a:pPr>
            <a:r>
              <a:rPr lang="en-US" sz="2400" dirty="0">
                <a:latin typeface="Calibri" panose="020F0502020204030204" pitchFamily="34" charset="0"/>
                <a:cs typeface="Calibri" panose="020F0502020204030204" pitchFamily="34" charset="0"/>
              </a:rPr>
              <a:t>Attribute is also known as variable, field, characteristic, or feature </a:t>
            </a:r>
          </a:p>
          <a:p>
            <a:pPr>
              <a:lnSpc>
                <a:spcPct val="150000"/>
              </a:lnSpc>
            </a:pPr>
            <a:r>
              <a:rPr lang="en-US" sz="2400" dirty="0">
                <a:latin typeface="Calibri" panose="020F0502020204030204" pitchFamily="34" charset="0"/>
                <a:cs typeface="Calibri" panose="020F0502020204030204" pitchFamily="34" charset="0"/>
              </a:rPr>
              <a:t> A collection of attributes describe an object </a:t>
            </a:r>
          </a:p>
          <a:p>
            <a:pPr lvl="1">
              <a:lnSpc>
                <a:spcPct val="150000"/>
              </a:lnSpc>
            </a:pPr>
            <a:r>
              <a:rPr lang="en-US" sz="2400" dirty="0">
                <a:latin typeface="Calibri" panose="020F0502020204030204" pitchFamily="34" charset="0"/>
                <a:cs typeface="Calibri" panose="020F0502020204030204" pitchFamily="34" charset="0"/>
              </a:rPr>
              <a:t>Object is also known as record, point, case, sample, entity, or instance</a:t>
            </a:r>
            <a:endParaRPr lang="en-IN" sz="24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39DC4069-68C3-485B-9B7C-671D3EF6A2A0}"/>
              </a:ext>
            </a:extLst>
          </p:cNvPr>
          <p:cNvSpPr>
            <a:spLocks noGrp="1"/>
          </p:cNvSpPr>
          <p:nvPr>
            <p:ph type="sldNum" sz="quarter" idx="15"/>
          </p:nvPr>
        </p:nvSpPr>
        <p:spPr/>
        <p:txBody>
          <a:bodyPr/>
          <a:lstStyle/>
          <a:p>
            <a:fld id="{B6F15528-21DE-4FAA-801E-634DDDAF4B2B}" type="slidenum">
              <a:rPr lang="en-US" smtClean="0">
                <a:solidFill>
                  <a:schemeClr val="tx1"/>
                </a:solidFill>
                <a:latin typeface="Calibri" panose="020F0502020204030204" pitchFamily="34" charset="0"/>
                <a:cs typeface="Calibri" panose="020F0502020204030204" pitchFamily="34" charset="0"/>
              </a:rPr>
              <a:pPr/>
              <a:t>10</a:t>
            </a:fld>
            <a:endParaRPr lang="en-US">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35576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5454-4EE1-4FF5-B7ED-8F62DE23AC3B}"/>
              </a:ext>
            </a:extLst>
          </p:cNvPr>
          <p:cNvSpPr>
            <a:spLocks noGrp="1"/>
          </p:cNvSpPr>
          <p:nvPr>
            <p:ph type="title"/>
          </p:nvPr>
        </p:nvSpPr>
        <p:spPr/>
        <p:txBody>
          <a:bodyPr/>
          <a:lstStyle/>
          <a:p>
            <a:r>
              <a:rPr lang="en-US" b="1" dirty="0">
                <a:solidFill>
                  <a:schemeClr val="tx1"/>
                </a:solidFill>
              </a:rPr>
              <a:t>Attribute value</a:t>
            </a:r>
            <a:endParaRPr lang="en-IN" b="1" dirty="0">
              <a:solidFill>
                <a:schemeClr val="tx1"/>
              </a:solidFill>
            </a:endParaRPr>
          </a:p>
        </p:txBody>
      </p:sp>
      <p:sp>
        <p:nvSpPr>
          <p:cNvPr id="3" name="Content Placeholder 2">
            <a:extLst>
              <a:ext uri="{FF2B5EF4-FFF2-40B4-BE49-F238E27FC236}">
                <a16:creationId xmlns:a16="http://schemas.microsoft.com/office/drawing/2014/main" id="{45332B9A-EC31-40D9-B8CE-BB49281759A0}"/>
              </a:ext>
            </a:extLst>
          </p:cNvPr>
          <p:cNvSpPr>
            <a:spLocks noGrp="1"/>
          </p:cNvSpPr>
          <p:nvPr>
            <p:ph sz="quarter" idx="1"/>
          </p:nvPr>
        </p:nvSpPr>
        <p:spPr>
          <a:xfrm>
            <a:off x="609599" y="1600200"/>
            <a:ext cx="10535479" cy="4873752"/>
          </a:xfrm>
        </p:spPr>
        <p:txBody>
          <a:bodyPr>
            <a:normAutofit lnSpcReduction="10000"/>
          </a:bodyPr>
          <a:lstStyle/>
          <a:p>
            <a:pPr>
              <a:lnSpc>
                <a:spcPct val="150000"/>
              </a:lnSpc>
            </a:pPr>
            <a:r>
              <a:rPr lang="en-US" sz="2400" dirty="0"/>
              <a:t>Attribute values are numbers or symbols assigned to an attribute </a:t>
            </a:r>
          </a:p>
          <a:p>
            <a:pPr>
              <a:lnSpc>
                <a:spcPct val="150000"/>
              </a:lnSpc>
            </a:pPr>
            <a:r>
              <a:rPr lang="en-US" sz="2400" dirty="0"/>
              <a:t> Distinction between attributes and attribute values </a:t>
            </a:r>
          </a:p>
          <a:p>
            <a:pPr lvl="1">
              <a:lnSpc>
                <a:spcPct val="150000"/>
              </a:lnSpc>
            </a:pPr>
            <a:r>
              <a:rPr lang="en-US" sz="2400" dirty="0"/>
              <a:t>Same attribute can be mapped to different attribute values </a:t>
            </a:r>
          </a:p>
          <a:p>
            <a:pPr lvl="2">
              <a:lnSpc>
                <a:spcPct val="150000"/>
              </a:lnSpc>
            </a:pPr>
            <a:r>
              <a:rPr lang="en-US" sz="2400" dirty="0"/>
              <a:t>Example: height can be measured in feet or meters </a:t>
            </a:r>
          </a:p>
          <a:p>
            <a:pPr lvl="1">
              <a:lnSpc>
                <a:spcPct val="150000"/>
              </a:lnSpc>
            </a:pPr>
            <a:r>
              <a:rPr lang="en-US" sz="2400" dirty="0"/>
              <a:t>Different attributes can be mapped to the same set of values </a:t>
            </a:r>
          </a:p>
          <a:p>
            <a:pPr lvl="2">
              <a:lnSpc>
                <a:spcPct val="150000"/>
              </a:lnSpc>
            </a:pPr>
            <a:r>
              <a:rPr lang="en-US" sz="2400" dirty="0"/>
              <a:t>Example: Attribute values for ID and age are integers </a:t>
            </a:r>
          </a:p>
          <a:p>
            <a:pPr lvl="2">
              <a:lnSpc>
                <a:spcPct val="150000"/>
              </a:lnSpc>
            </a:pPr>
            <a:r>
              <a:rPr lang="en-US" sz="2400" dirty="0"/>
              <a:t>But properties of attribute values can be different </a:t>
            </a:r>
          </a:p>
          <a:p>
            <a:pPr lvl="4">
              <a:lnSpc>
                <a:spcPct val="150000"/>
              </a:lnSpc>
            </a:pPr>
            <a:r>
              <a:rPr lang="en-US" sz="2400" dirty="0"/>
              <a:t>ID has no limit but age has a maximum and minimum value</a:t>
            </a:r>
            <a:endParaRPr lang="en-IN" sz="2400" dirty="0"/>
          </a:p>
        </p:txBody>
      </p:sp>
      <p:sp>
        <p:nvSpPr>
          <p:cNvPr id="4" name="Slide Number Placeholder 3">
            <a:extLst>
              <a:ext uri="{FF2B5EF4-FFF2-40B4-BE49-F238E27FC236}">
                <a16:creationId xmlns:a16="http://schemas.microsoft.com/office/drawing/2014/main" id="{8BD50A31-2094-492A-ADD0-45AA6A6AFDA6}"/>
              </a:ext>
            </a:extLst>
          </p:cNvPr>
          <p:cNvSpPr>
            <a:spLocks noGrp="1"/>
          </p:cNvSpPr>
          <p:nvPr>
            <p:ph type="sldNum" sz="quarter" idx="15"/>
          </p:nvPr>
        </p:nvSpPr>
        <p:spPr/>
        <p:txBody>
          <a:bodyPr/>
          <a:lstStyle/>
          <a:p>
            <a:fld id="{B6F15528-21DE-4FAA-801E-634DDDAF4B2B}" type="slidenum">
              <a:rPr lang="en-US" smtClean="0">
                <a:solidFill>
                  <a:schemeClr val="tx1"/>
                </a:solidFill>
              </a:rPr>
              <a:pPr/>
              <a:t>11</a:t>
            </a:fld>
            <a:endParaRPr lang="en-US">
              <a:solidFill>
                <a:schemeClr val="tx1"/>
              </a:solidFill>
            </a:endParaRPr>
          </a:p>
        </p:txBody>
      </p:sp>
    </p:spTree>
    <p:extLst>
      <p:ext uri="{BB962C8B-B14F-4D97-AF65-F5344CB8AC3E}">
        <p14:creationId xmlns:p14="http://schemas.microsoft.com/office/powerpoint/2010/main" val="662190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C93D3-D25A-4B75-A7AB-CA9E939A81AF}"/>
              </a:ext>
            </a:extLst>
          </p:cNvPr>
          <p:cNvSpPr>
            <a:spLocks noGrp="1"/>
          </p:cNvSpPr>
          <p:nvPr>
            <p:ph type="title"/>
          </p:nvPr>
        </p:nvSpPr>
        <p:spPr>
          <a:xfrm>
            <a:off x="618897" y="0"/>
            <a:ext cx="9956800" cy="1143000"/>
          </a:xfrm>
        </p:spPr>
        <p:txBody>
          <a:bodyPr/>
          <a:lstStyle/>
          <a:p>
            <a:r>
              <a:rPr lang="en-US" altLang="en-US" b="1" dirty="0">
                <a:solidFill>
                  <a:schemeClr val="tx1"/>
                </a:solidFill>
              </a:rPr>
              <a:t>Attributes</a:t>
            </a:r>
            <a:endParaRPr lang="en-IN" b="1" dirty="0">
              <a:solidFill>
                <a:schemeClr val="tx1"/>
              </a:solidFill>
            </a:endParaRPr>
          </a:p>
        </p:txBody>
      </p:sp>
      <p:sp>
        <p:nvSpPr>
          <p:cNvPr id="5" name="Slide Number Placeholder 4">
            <a:extLst>
              <a:ext uri="{FF2B5EF4-FFF2-40B4-BE49-F238E27FC236}">
                <a16:creationId xmlns:a16="http://schemas.microsoft.com/office/drawing/2014/main" id="{7028CA30-0642-443B-B980-931AF3601690}"/>
              </a:ext>
            </a:extLst>
          </p:cNvPr>
          <p:cNvSpPr>
            <a:spLocks noGrp="1"/>
          </p:cNvSpPr>
          <p:nvPr>
            <p:ph type="sldNum" sz="quarter" idx="15"/>
          </p:nvPr>
        </p:nvSpPr>
        <p:spPr/>
        <p:txBody>
          <a:bodyPr/>
          <a:lstStyle/>
          <a:p>
            <a:fld id="{B6F15528-21DE-4FAA-801E-634DDDAF4B2B}" type="slidenum">
              <a:rPr lang="en-US" smtClean="0"/>
              <a:pPr/>
              <a:t>12</a:t>
            </a:fld>
            <a:endParaRPr lang="en-US"/>
          </a:p>
        </p:txBody>
      </p:sp>
      <p:pic>
        <p:nvPicPr>
          <p:cNvPr id="4" name="Picture 3">
            <a:extLst>
              <a:ext uri="{FF2B5EF4-FFF2-40B4-BE49-F238E27FC236}">
                <a16:creationId xmlns:a16="http://schemas.microsoft.com/office/drawing/2014/main" id="{FAD7F7DC-F936-448F-8192-1826D1358DB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65066" y="1670245"/>
            <a:ext cx="7464463" cy="4200468"/>
          </a:xfrm>
          <a:prstGeom prst="rect">
            <a:avLst/>
          </a:prstGeom>
          <a:noFill/>
          <a:ln>
            <a:noFill/>
          </a:ln>
        </p:spPr>
      </p:pic>
    </p:spTree>
    <p:extLst>
      <p:ext uri="{BB962C8B-B14F-4D97-AF65-F5344CB8AC3E}">
        <p14:creationId xmlns:p14="http://schemas.microsoft.com/office/powerpoint/2010/main" val="40873210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C93D3-D25A-4B75-A7AB-CA9E939A81AF}"/>
              </a:ext>
            </a:extLst>
          </p:cNvPr>
          <p:cNvSpPr>
            <a:spLocks noGrp="1"/>
          </p:cNvSpPr>
          <p:nvPr>
            <p:ph type="title"/>
          </p:nvPr>
        </p:nvSpPr>
        <p:spPr/>
        <p:txBody>
          <a:bodyPr/>
          <a:lstStyle/>
          <a:p>
            <a:r>
              <a:rPr lang="en-US" altLang="en-US" b="1" dirty="0">
                <a:solidFill>
                  <a:schemeClr val="tx1"/>
                </a:solidFill>
              </a:rPr>
              <a:t>Attributes</a:t>
            </a:r>
            <a:endParaRPr lang="en-IN" b="1" dirty="0">
              <a:solidFill>
                <a:schemeClr val="tx1"/>
              </a:solidFill>
            </a:endParaRPr>
          </a:p>
        </p:txBody>
      </p:sp>
      <p:sp>
        <p:nvSpPr>
          <p:cNvPr id="3" name="Content Placeholder 2"/>
          <p:cNvSpPr>
            <a:spLocks noGrp="1"/>
          </p:cNvSpPr>
          <p:nvPr>
            <p:ph sz="quarter" idx="1"/>
          </p:nvPr>
        </p:nvSpPr>
        <p:spPr>
          <a:xfrm>
            <a:off x="609600" y="1600200"/>
            <a:ext cx="11041887" cy="4873752"/>
          </a:xfrm>
        </p:spPr>
        <p:txBody>
          <a:bodyPr/>
          <a:lstStyle/>
          <a:p>
            <a:r>
              <a:rPr lang="en-US" b="1" dirty="0" smtClean="0">
                <a:latin typeface="Calibri" panose="020F0502020204030204" pitchFamily="34" charset="0"/>
                <a:cs typeface="Calibri" panose="020F0502020204030204" pitchFamily="34" charset="0"/>
              </a:rPr>
              <a:t>Quantitative:  </a:t>
            </a:r>
            <a:r>
              <a:rPr lang="en-US" dirty="0">
                <a:latin typeface="Calibri" panose="020F0502020204030204" pitchFamily="34" charset="0"/>
                <a:cs typeface="Calibri" panose="020F0502020204030204" pitchFamily="34" charset="0"/>
              </a:rPr>
              <a:t>data deals with numbers and things you can measure </a:t>
            </a:r>
            <a:r>
              <a:rPr lang="en-US" dirty="0" smtClean="0">
                <a:latin typeface="Calibri" panose="020F0502020204030204" pitchFamily="34" charset="0"/>
                <a:cs typeface="Calibri" panose="020F0502020204030204" pitchFamily="34" charset="0"/>
              </a:rPr>
              <a:t>objectively</a:t>
            </a:r>
          </a:p>
          <a:p>
            <a:pPr marL="0" indent="0">
              <a:buNone/>
            </a:pPr>
            <a:r>
              <a:rPr lang="en-IN" dirty="0">
                <a:latin typeface="Calibri" panose="020F0502020204030204" pitchFamily="34" charset="0"/>
                <a:cs typeface="Calibri" panose="020F0502020204030204" pitchFamily="34" charset="0"/>
              </a:rPr>
              <a:t> </a:t>
            </a:r>
            <a:r>
              <a:rPr lang="en-IN" dirty="0" smtClean="0">
                <a:latin typeface="Calibri" panose="020F0502020204030204" pitchFamily="34" charset="0"/>
                <a:cs typeface="Calibri" panose="020F0502020204030204" pitchFamily="34" charset="0"/>
              </a:rPr>
              <a:t> </a:t>
            </a:r>
            <a:r>
              <a:rPr lang="en-IN" sz="2000" dirty="0" err="1" smtClean="0">
                <a:latin typeface="Calibri" panose="020F0502020204030204" pitchFamily="34" charset="0"/>
                <a:cs typeface="Calibri" panose="020F0502020204030204" pitchFamily="34" charset="0"/>
              </a:rPr>
              <a:t>Eg</a:t>
            </a:r>
            <a:r>
              <a:rPr lang="en-IN" sz="2000" dirty="0" smtClean="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dimensions such as </a:t>
            </a:r>
            <a:r>
              <a:rPr lang="en-US" sz="2000" dirty="0" smtClean="0">
                <a:latin typeface="Calibri" panose="020F0502020204030204" pitchFamily="34" charset="0"/>
                <a:cs typeface="Calibri" panose="020F0502020204030204" pitchFamily="34" charset="0"/>
              </a:rPr>
              <a:t>height</a:t>
            </a:r>
            <a:r>
              <a:rPr lang="en-US" sz="2000" dirty="0">
                <a:latin typeface="Calibri" panose="020F0502020204030204" pitchFamily="34" charset="0"/>
                <a:cs typeface="Calibri" panose="020F0502020204030204" pitchFamily="34" charset="0"/>
              </a:rPr>
              <a:t>, width, and length. Temperature and humidity. Prices. Area and volume</a:t>
            </a:r>
            <a:r>
              <a:rPr lang="en-US" dirty="0" smtClean="0">
                <a:latin typeface="Calibri" panose="020F0502020204030204" pitchFamily="34" charset="0"/>
                <a:cs typeface="Calibri" panose="020F0502020204030204" pitchFamily="34" charset="0"/>
              </a:rPr>
              <a:t>.</a:t>
            </a:r>
          </a:p>
          <a:p>
            <a:pPr marL="0" indent="0">
              <a:buNone/>
            </a:pPr>
            <a:endParaRPr lang="en-IN" dirty="0">
              <a:latin typeface="Calibri" panose="020F0502020204030204" pitchFamily="34" charset="0"/>
              <a:cs typeface="Calibri" panose="020F0502020204030204" pitchFamily="34" charset="0"/>
            </a:endParaRPr>
          </a:p>
          <a:p>
            <a:r>
              <a:rPr lang="en-US" b="1" dirty="0" smtClean="0">
                <a:latin typeface="Calibri" panose="020F0502020204030204" pitchFamily="34" charset="0"/>
                <a:cs typeface="Calibri" panose="020F0502020204030204" pitchFamily="34" charset="0"/>
              </a:rPr>
              <a:t>Qualitative:</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data deals with characteristics and descriptors that can't be easily measured, but can be observed </a:t>
            </a:r>
            <a:r>
              <a:rPr lang="en-US" dirty="0" smtClean="0">
                <a:latin typeface="Calibri" panose="020F0502020204030204" pitchFamily="34" charset="0"/>
                <a:cs typeface="Calibri" panose="020F0502020204030204" pitchFamily="34" charset="0"/>
              </a:rPr>
              <a:t>subjectively</a:t>
            </a:r>
          </a:p>
          <a:p>
            <a:pPr marL="0" indent="0">
              <a:buNone/>
            </a:pPr>
            <a:r>
              <a:rPr lang="en-IN" dirty="0">
                <a:latin typeface="Calibri" panose="020F0502020204030204" pitchFamily="34" charset="0"/>
                <a:cs typeface="Calibri" panose="020F0502020204030204" pitchFamily="34" charset="0"/>
              </a:rPr>
              <a:t> </a:t>
            </a:r>
            <a:r>
              <a:rPr lang="en-IN" dirty="0" smtClean="0">
                <a:latin typeface="Calibri" panose="020F0502020204030204" pitchFamily="34" charset="0"/>
                <a:cs typeface="Calibri" panose="020F0502020204030204" pitchFamily="34" charset="0"/>
              </a:rPr>
              <a:t> </a:t>
            </a:r>
            <a:r>
              <a:rPr lang="en-IN" sz="2000" dirty="0" err="1" smtClean="0">
                <a:latin typeface="Calibri" panose="020F0502020204030204" pitchFamily="34" charset="0"/>
                <a:cs typeface="Calibri" panose="020F0502020204030204" pitchFamily="34" charset="0"/>
              </a:rPr>
              <a:t>Eg</a:t>
            </a:r>
            <a:r>
              <a:rPr lang="en-IN" sz="2000" dirty="0" smtClean="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smells, tastes, textures, attractiveness, and color. </a:t>
            </a:r>
          </a:p>
        </p:txBody>
      </p:sp>
      <p:sp>
        <p:nvSpPr>
          <p:cNvPr id="5" name="Slide Number Placeholder 4">
            <a:extLst>
              <a:ext uri="{FF2B5EF4-FFF2-40B4-BE49-F238E27FC236}">
                <a16:creationId xmlns:a16="http://schemas.microsoft.com/office/drawing/2014/main" id="{7028CA30-0642-443B-B980-931AF3601690}"/>
              </a:ext>
            </a:extLst>
          </p:cNvPr>
          <p:cNvSpPr>
            <a:spLocks noGrp="1"/>
          </p:cNvSpPr>
          <p:nvPr>
            <p:ph type="sldNum" sz="quarter" idx="15"/>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0115559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433557" y="155414"/>
            <a:ext cx="8961827" cy="738909"/>
          </a:xfrm>
        </p:spPr>
        <p:txBody>
          <a:bodyPr/>
          <a:lstStyle/>
          <a:p>
            <a:pPr eaLnBrk="1" hangingPunct="1"/>
            <a:r>
              <a:rPr lang="en-US" altLang="en-US" b="1" dirty="0">
                <a:solidFill>
                  <a:schemeClr val="tx1"/>
                </a:solidFill>
                <a:latin typeface="Calibri" panose="020F0502020204030204" pitchFamily="34" charset="0"/>
                <a:cs typeface="Calibri" panose="020F0502020204030204" pitchFamily="34" charset="0"/>
              </a:rPr>
              <a:t>Discrete vs. Continuous Attributes </a:t>
            </a:r>
          </a:p>
        </p:txBody>
      </p:sp>
      <p:sp>
        <p:nvSpPr>
          <p:cNvPr id="15364" name="Rectangle 3"/>
          <p:cNvSpPr>
            <a:spLocks noGrp="1" noChangeArrowheads="1"/>
          </p:cNvSpPr>
          <p:nvPr>
            <p:ph sz="quarter" idx="1"/>
          </p:nvPr>
        </p:nvSpPr>
        <p:spPr>
          <a:xfrm>
            <a:off x="126609" y="1069144"/>
            <a:ext cx="11788726" cy="5788855"/>
          </a:xfrm>
        </p:spPr>
        <p:txBody>
          <a:bodyPr>
            <a:normAutofit/>
          </a:bodyPr>
          <a:lstStyle/>
          <a:p>
            <a:pPr eaLnBrk="1" hangingPunct="1">
              <a:spcAft>
                <a:spcPts val="600"/>
              </a:spcAft>
            </a:pPr>
            <a:r>
              <a:rPr lang="en-US" altLang="en-US" sz="2000" b="1" dirty="0">
                <a:latin typeface="Calibri" panose="020F0502020204030204" pitchFamily="34" charset="0"/>
                <a:cs typeface="Calibri" panose="020F0502020204030204" pitchFamily="34" charset="0"/>
              </a:rPr>
              <a:t>Discrete</a:t>
            </a:r>
            <a:r>
              <a:rPr lang="en-US" altLang="en-US" sz="2000" dirty="0">
                <a:latin typeface="Calibri" panose="020F0502020204030204" pitchFamily="34" charset="0"/>
                <a:cs typeface="Calibri" panose="020F0502020204030204" pitchFamily="34" charset="0"/>
              </a:rPr>
              <a:t> </a:t>
            </a:r>
            <a:r>
              <a:rPr lang="en-US" altLang="en-US" sz="2000" b="1" dirty="0">
                <a:latin typeface="Calibri" panose="020F0502020204030204" pitchFamily="34" charset="0"/>
                <a:cs typeface="Calibri" panose="020F0502020204030204" pitchFamily="34" charset="0"/>
              </a:rPr>
              <a:t>Attribute</a:t>
            </a:r>
          </a:p>
          <a:p>
            <a:pPr lvl="1" eaLnBrk="1" hangingPunct="1">
              <a:spcAft>
                <a:spcPts val="600"/>
              </a:spcAft>
            </a:pPr>
            <a:r>
              <a:rPr lang="en-US" altLang="en-US" sz="2000" b="1" dirty="0">
                <a:solidFill>
                  <a:srgbClr val="FF0000"/>
                </a:solidFill>
                <a:latin typeface="Calibri" panose="020F0502020204030204" pitchFamily="34" charset="0"/>
                <a:cs typeface="Calibri" panose="020F0502020204030204" pitchFamily="34" charset="0"/>
              </a:rPr>
              <a:t>Has only a finite or countably infinite set of values</a:t>
            </a:r>
          </a:p>
          <a:p>
            <a:pPr lvl="2" eaLnBrk="1" hangingPunct="1">
              <a:spcBef>
                <a:spcPts val="0"/>
              </a:spcBef>
            </a:pPr>
            <a:r>
              <a:rPr lang="en-US" altLang="en-US" sz="2000" dirty="0">
                <a:latin typeface="Calibri" panose="020F0502020204030204" pitchFamily="34" charset="0"/>
                <a:cs typeface="Calibri" panose="020F0502020204030204" pitchFamily="34" charset="0"/>
              </a:rPr>
              <a:t>E.g., zip codes, profession, or the set of words in a </a:t>
            </a:r>
          </a:p>
          <a:p>
            <a:pPr marL="384166" lvl="2" indent="0" eaLnBrk="1" hangingPunct="1">
              <a:spcBef>
                <a:spcPts val="0"/>
              </a:spcBef>
              <a:buNone/>
            </a:pPr>
            <a:r>
              <a:rPr lang="en-US" altLang="en-US" sz="2000" dirty="0">
                <a:latin typeface="Calibri" panose="020F0502020204030204" pitchFamily="34" charset="0"/>
                <a:cs typeface="Calibri" panose="020F0502020204030204" pitchFamily="34" charset="0"/>
              </a:rPr>
              <a:t>	collection of documents </a:t>
            </a:r>
          </a:p>
          <a:p>
            <a:pPr lvl="1" eaLnBrk="1" hangingPunct="1">
              <a:spcAft>
                <a:spcPts val="600"/>
              </a:spcAft>
            </a:pPr>
            <a:r>
              <a:rPr lang="en-US" altLang="en-US" sz="2000" dirty="0">
                <a:latin typeface="Calibri" panose="020F0502020204030204" pitchFamily="34" charset="0"/>
                <a:cs typeface="Calibri" panose="020F0502020204030204" pitchFamily="34" charset="0"/>
              </a:rPr>
              <a:t>Sometimes, represented as integer variables</a:t>
            </a:r>
          </a:p>
          <a:p>
            <a:pPr lvl="1" eaLnBrk="1" hangingPunct="1">
              <a:spcAft>
                <a:spcPts val="600"/>
              </a:spcAft>
            </a:pPr>
            <a:r>
              <a:rPr lang="en-US" altLang="en-US" sz="2000" dirty="0">
                <a:latin typeface="Calibri" panose="020F0502020204030204" pitchFamily="34" charset="0"/>
                <a:cs typeface="Calibri" panose="020F0502020204030204" pitchFamily="34" charset="0"/>
              </a:rPr>
              <a:t>Note: </a:t>
            </a:r>
            <a:r>
              <a:rPr lang="en-US" altLang="en-US" sz="2000" b="1" dirty="0">
                <a:latin typeface="Calibri" panose="020F0502020204030204" pitchFamily="34" charset="0"/>
                <a:cs typeface="Calibri" panose="020F0502020204030204" pitchFamily="34" charset="0"/>
              </a:rPr>
              <a:t>Binary attributes are a special case of discrete attributes </a:t>
            </a:r>
          </a:p>
          <a:p>
            <a:pPr eaLnBrk="1" hangingPunct="1">
              <a:spcAft>
                <a:spcPts val="600"/>
              </a:spcAft>
            </a:pPr>
            <a:r>
              <a:rPr lang="en-US" altLang="en-US" sz="2000" b="1" dirty="0">
                <a:latin typeface="Calibri" panose="020F0502020204030204" pitchFamily="34" charset="0"/>
                <a:cs typeface="Calibri" panose="020F0502020204030204" pitchFamily="34" charset="0"/>
              </a:rPr>
              <a:t>Continuous</a:t>
            </a:r>
            <a:r>
              <a:rPr lang="en-US" altLang="en-US" sz="2000" dirty="0">
                <a:latin typeface="Calibri" panose="020F0502020204030204" pitchFamily="34" charset="0"/>
                <a:cs typeface="Calibri" panose="020F0502020204030204" pitchFamily="34" charset="0"/>
              </a:rPr>
              <a:t> </a:t>
            </a:r>
            <a:r>
              <a:rPr lang="en-US" altLang="en-US" sz="2000" b="1" dirty="0">
                <a:latin typeface="Calibri" panose="020F0502020204030204" pitchFamily="34" charset="0"/>
                <a:cs typeface="Calibri" panose="020F0502020204030204" pitchFamily="34" charset="0"/>
              </a:rPr>
              <a:t>Attribute</a:t>
            </a:r>
          </a:p>
          <a:p>
            <a:pPr lvl="1" eaLnBrk="1" hangingPunct="1">
              <a:spcAft>
                <a:spcPts val="600"/>
              </a:spcAft>
            </a:pPr>
            <a:r>
              <a:rPr lang="en-US" altLang="en-US" sz="2000" b="1" dirty="0">
                <a:solidFill>
                  <a:srgbClr val="FF0000"/>
                </a:solidFill>
                <a:latin typeface="Calibri" panose="020F0502020204030204" pitchFamily="34" charset="0"/>
                <a:cs typeface="Calibri" panose="020F0502020204030204" pitchFamily="34" charset="0"/>
              </a:rPr>
              <a:t>Has real numbers as attribute values</a:t>
            </a:r>
          </a:p>
          <a:p>
            <a:pPr lvl="2" eaLnBrk="1" hangingPunct="1">
              <a:spcAft>
                <a:spcPts val="600"/>
              </a:spcAft>
            </a:pPr>
            <a:r>
              <a:rPr lang="en-US" altLang="en-US" sz="2000" dirty="0">
                <a:latin typeface="Calibri" panose="020F0502020204030204" pitchFamily="34" charset="0"/>
                <a:cs typeface="Calibri" panose="020F0502020204030204" pitchFamily="34" charset="0"/>
              </a:rPr>
              <a:t>E.g., temperature, height, or weight</a:t>
            </a:r>
          </a:p>
          <a:p>
            <a:pPr lvl="1" eaLnBrk="1" hangingPunct="1">
              <a:spcAft>
                <a:spcPts val="600"/>
              </a:spcAft>
            </a:pPr>
            <a:r>
              <a:rPr lang="en-US" altLang="en-US" sz="2000" dirty="0">
                <a:latin typeface="Calibri" panose="020F0502020204030204" pitchFamily="34" charset="0"/>
                <a:cs typeface="Calibri" panose="020F0502020204030204" pitchFamily="34" charset="0"/>
              </a:rPr>
              <a:t>Practically, real values can only be measured and represented using a finite number of digits</a:t>
            </a:r>
          </a:p>
          <a:p>
            <a:pPr lvl="1" eaLnBrk="1" hangingPunct="1">
              <a:spcAft>
                <a:spcPts val="600"/>
              </a:spcAft>
            </a:pPr>
            <a:r>
              <a:rPr lang="en-US" altLang="en-US" sz="2000" dirty="0">
                <a:solidFill>
                  <a:srgbClr val="FF0000"/>
                </a:solidFill>
                <a:latin typeface="Calibri" panose="020F0502020204030204" pitchFamily="34" charset="0"/>
                <a:cs typeface="Calibri" panose="020F0502020204030204" pitchFamily="34" charset="0"/>
              </a:rPr>
              <a:t>Continuous attributes are typically represented as floating-point variables</a:t>
            </a:r>
          </a:p>
        </p:txBody>
      </p:sp>
      <p:sp>
        <p:nvSpPr>
          <p:cNvPr id="2" name="Slide Number Placeholder 1">
            <a:extLst>
              <a:ext uri="{FF2B5EF4-FFF2-40B4-BE49-F238E27FC236}">
                <a16:creationId xmlns:a16="http://schemas.microsoft.com/office/drawing/2014/main" id="{215BDCB3-2947-4326-BB03-E53C17EDF4FC}"/>
              </a:ext>
            </a:extLst>
          </p:cNvPr>
          <p:cNvSpPr>
            <a:spLocks noGrp="1"/>
          </p:cNvSpPr>
          <p:nvPr>
            <p:ph type="sldNum" sz="quarter" idx="15"/>
          </p:nvPr>
        </p:nvSpPr>
        <p:spPr/>
        <p:txBody>
          <a:bodyPr/>
          <a:lstStyle/>
          <a:p>
            <a:fld id="{B6F15528-21DE-4FAA-801E-634DDDAF4B2B}" type="slidenum">
              <a:rPr lang="en-US" smtClean="0">
                <a:latin typeface="Calibri" panose="020F0502020204030204" pitchFamily="34" charset="0"/>
                <a:cs typeface="Calibri" panose="020F0502020204030204" pitchFamily="34" charset="0"/>
              </a:rPr>
              <a:pPr/>
              <a:t>14</a:t>
            </a:fld>
            <a:endParaRPr lang="en-US">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4F478054-103B-4DD4-A041-08602E7A72CE}"/>
              </a:ext>
            </a:extLst>
          </p:cNvPr>
          <p:cNvPicPr>
            <a:picLocks noChangeAspect="1"/>
          </p:cNvPicPr>
          <p:nvPr/>
        </p:nvPicPr>
        <p:blipFill>
          <a:blip r:embed="rId3"/>
          <a:stretch>
            <a:fillRect/>
          </a:stretch>
        </p:blipFill>
        <p:spPr>
          <a:xfrm>
            <a:off x="7899669" y="1"/>
            <a:ext cx="3616469" cy="1683026"/>
          </a:xfrm>
          <a:prstGeom prst="rect">
            <a:avLst/>
          </a:prstGeom>
        </p:spPr>
      </p:pic>
    </p:spTree>
    <p:extLst>
      <p:ext uri="{BB962C8B-B14F-4D97-AF65-F5344CB8AC3E}">
        <p14:creationId xmlns:p14="http://schemas.microsoft.com/office/powerpoint/2010/main" val="27161174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609600" y="274638"/>
            <a:ext cx="9956800" cy="653014"/>
          </a:xfrm>
        </p:spPr>
        <p:txBody>
          <a:bodyPr/>
          <a:lstStyle/>
          <a:p>
            <a:pPr eaLnBrk="1" hangingPunct="1"/>
            <a:r>
              <a:rPr lang="en-US" altLang="en-US" b="1" dirty="0">
                <a:solidFill>
                  <a:schemeClr val="tx1"/>
                </a:solidFill>
                <a:latin typeface="Calibri" panose="020F0502020204030204" pitchFamily="34" charset="0"/>
                <a:cs typeface="Calibri" panose="020F0502020204030204" pitchFamily="34" charset="0"/>
              </a:rPr>
              <a:t>Attributes</a:t>
            </a:r>
          </a:p>
        </p:txBody>
      </p:sp>
      <p:sp>
        <p:nvSpPr>
          <p:cNvPr id="12292" name="Rectangle 3"/>
          <p:cNvSpPr>
            <a:spLocks noGrp="1" noChangeArrowheads="1"/>
          </p:cNvSpPr>
          <p:nvPr>
            <p:ph sz="quarter" idx="1"/>
          </p:nvPr>
        </p:nvSpPr>
        <p:spPr>
          <a:xfrm>
            <a:off x="590924" y="1175084"/>
            <a:ext cx="10971423" cy="5418221"/>
          </a:xfrm>
        </p:spPr>
        <p:txBody>
          <a:bodyPr/>
          <a:lstStyle/>
          <a:p>
            <a:pPr eaLnBrk="1" hangingPunct="1"/>
            <a:r>
              <a:rPr lang="en-US" altLang="en-US" sz="2400" b="1" dirty="0" smtClean="0">
                <a:latin typeface="Calibri" panose="020F0502020204030204" pitchFamily="34" charset="0"/>
                <a:cs typeface="Calibri" panose="020F0502020204030204" pitchFamily="34" charset="0"/>
              </a:rPr>
              <a:t>Qualitative</a:t>
            </a:r>
            <a:endParaRPr lang="en-US" altLang="en-US" sz="2400" i="1" dirty="0">
              <a:latin typeface="Calibri" panose="020F0502020204030204" pitchFamily="34" charset="0"/>
              <a:cs typeface="Calibri" panose="020F0502020204030204" pitchFamily="34" charset="0"/>
            </a:endParaRPr>
          </a:p>
          <a:p>
            <a:pPr eaLnBrk="1" hangingPunct="1"/>
            <a:r>
              <a:rPr lang="en-US" altLang="en-US" sz="2400" dirty="0">
                <a:latin typeface="Calibri" panose="020F0502020204030204" pitchFamily="34" charset="0"/>
                <a:cs typeface="Calibri" panose="020F0502020204030204" pitchFamily="34" charset="0"/>
              </a:rPr>
              <a:t>Types:</a:t>
            </a:r>
          </a:p>
          <a:p>
            <a:pPr lvl="1" eaLnBrk="1" hangingPunct="1"/>
            <a:r>
              <a:rPr lang="en-US" altLang="en-US" sz="2400" b="1" dirty="0">
                <a:solidFill>
                  <a:srgbClr val="FF0000"/>
                </a:solidFill>
                <a:latin typeface="Calibri" panose="020F0502020204030204" pitchFamily="34" charset="0"/>
                <a:cs typeface="Calibri" panose="020F0502020204030204" pitchFamily="34" charset="0"/>
              </a:rPr>
              <a:t>Nominal (e.g., red, blue) </a:t>
            </a:r>
          </a:p>
          <a:p>
            <a:pPr lvl="2"/>
            <a:r>
              <a:rPr lang="en-US" altLang="en-US" sz="2400" b="1" dirty="0">
                <a:solidFill>
                  <a:srgbClr val="FF0000"/>
                </a:solidFill>
                <a:latin typeface="Calibri" panose="020F0502020204030204" pitchFamily="34" charset="0"/>
                <a:cs typeface="Calibri" panose="020F0502020204030204" pitchFamily="34" charset="0"/>
              </a:rPr>
              <a:t>Binary (e.g., {true, false})</a:t>
            </a:r>
          </a:p>
          <a:p>
            <a:pPr lvl="1" eaLnBrk="1" hangingPunct="1"/>
            <a:r>
              <a:rPr lang="en-US" altLang="en-US" sz="2400" b="1" dirty="0">
                <a:solidFill>
                  <a:srgbClr val="FF0000"/>
                </a:solidFill>
                <a:latin typeface="Calibri" panose="020F0502020204030204" pitchFamily="34" charset="0"/>
                <a:cs typeface="Calibri" panose="020F0502020204030204" pitchFamily="34" charset="0"/>
              </a:rPr>
              <a:t>Ordinal (e.g., {freshman, sophomore, junior, senior})</a:t>
            </a:r>
          </a:p>
          <a:p>
            <a:pPr lvl="1" eaLnBrk="1" hangingPunct="1"/>
            <a:r>
              <a:rPr lang="en-US" altLang="en-US" sz="2400" b="1" dirty="0">
                <a:solidFill>
                  <a:srgbClr val="FF0000"/>
                </a:solidFill>
                <a:latin typeface="Calibri" panose="020F0502020204030204" pitchFamily="34" charset="0"/>
                <a:cs typeface="Calibri" panose="020F0502020204030204" pitchFamily="34" charset="0"/>
              </a:rPr>
              <a:t>Numeric: quantitative</a:t>
            </a:r>
          </a:p>
          <a:p>
            <a:pPr lvl="2" eaLnBrk="1" hangingPunct="1"/>
            <a:r>
              <a:rPr lang="en-US" altLang="en-US" sz="2400" b="1" dirty="0" smtClean="0">
                <a:latin typeface="Calibri" panose="020F0502020204030204" pitchFamily="34" charset="0"/>
                <a:cs typeface="Calibri" panose="020F0502020204030204" pitchFamily="34" charset="0"/>
              </a:rPr>
              <a:t>Interval-scaled</a:t>
            </a:r>
          </a:p>
          <a:p>
            <a:pPr lvl="2" eaLnBrk="1" hangingPunct="1"/>
            <a:r>
              <a:rPr lang="en-US" altLang="en-US" sz="2400" b="1" dirty="0" smtClean="0">
                <a:latin typeface="Calibri" panose="020F0502020204030204" pitchFamily="34" charset="0"/>
                <a:cs typeface="Calibri" panose="020F0502020204030204" pitchFamily="34" charset="0"/>
              </a:rPr>
              <a:t>Ratio-scaled </a:t>
            </a:r>
          </a:p>
          <a:p>
            <a:r>
              <a:rPr lang="en-US" altLang="en-US" sz="2400" dirty="0" smtClean="0">
                <a:latin typeface="Calibri" panose="020F0502020204030204" pitchFamily="34" charset="0"/>
                <a:cs typeface="Calibri" panose="020F0502020204030204" pitchFamily="34" charset="0"/>
              </a:rPr>
              <a:t>Q1:  Is student ID a nominal, ordinal, or  interval-scaled data?</a:t>
            </a:r>
          </a:p>
          <a:p>
            <a:r>
              <a:rPr lang="en-US" altLang="en-US" sz="2400" dirty="0" smtClean="0">
                <a:latin typeface="Calibri" panose="020F0502020204030204" pitchFamily="34" charset="0"/>
                <a:cs typeface="Calibri" panose="020F0502020204030204" pitchFamily="34" charset="0"/>
              </a:rPr>
              <a:t>Q2</a:t>
            </a:r>
            <a:r>
              <a:rPr lang="en-US" altLang="en-US" sz="2400" dirty="0">
                <a:latin typeface="Calibri" panose="020F0502020204030204" pitchFamily="34" charset="0"/>
                <a:cs typeface="Calibri" panose="020F0502020204030204" pitchFamily="34" charset="0"/>
              </a:rPr>
              <a:t>:  What about eye color? Or color in the color spectrum of physics?</a:t>
            </a:r>
          </a:p>
        </p:txBody>
      </p:sp>
      <p:sp>
        <p:nvSpPr>
          <p:cNvPr id="2" name="Slide Number Placeholder 1">
            <a:extLst>
              <a:ext uri="{FF2B5EF4-FFF2-40B4-BE49-F238E27FC236}">
                <a16:creationId xmlns:a16="http://schemas.microsoft.com/office/drawing/2014/main" id="{76B7D648-16B3-4E06-BB7D-3877821E224A}"/>
              </a:ext>
            </a:extLst>
          </p:cNvPr>
          <p:cNvSpPr>
            <a:spLocks noGrp="1"/>
          </p:cNvSpPr>
          <p:nvPr>
            <p:ph type="sldNum" sz="quarter" idx="15"/>
          </p:nvPr>
        </p:nvSpPr>
        <p:spPr/>
        <p:txBody>
          <a:bodyPr/>
          <a:lstStyle/>
          <a:p>
            <a:fld id="{B6F15528-21DE-4FAA-801E-634DDDAF4B2B}" type="slidenum">
              <a:rPr lang="en-US" smtClean="0">
                <a:latin typeface="Calibri" panose="020F0502020204030204" pitchFamily="34" charset="0"/>
                <a:cs typeface="Calibri" panose="020F0502020204030204" pitchFamily="34" charset="0"/>
              </a:rPr>
              <a:pPr/>
              <a:t>15</a:t>
            </a:fld>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165111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410817" y="274638"/>
            <a:ext cx="10155583" cy="626510"/>
          </a:xfrm>
        </p:spPr>
        <p:txBody>
          <a:bodyPr>
            <a:normAutofit/>
          </a:bodyPr>
          <a:lstStyle/>
          <a:p>
            <a:pPr eaLnBrk="1" hangingPunct="1"/>
            <a:r>
              <a:rPr lang="en-US" altLang="en-US" dirty="0">
                <a:solidFill>
                  <a:schemeClr val="tx1"/>
                </a:solidFill>
                <a:latin typeface="Calibri" panose="020F0502020204030204" pitchFamily="34" charset="0"/>
                <a:cs typeface="Calibri" panose="020F0502020204030204" pitchFamily="34" charset="0"/>
              </a:rPr>
              <a:t>Attribute Types - Qualitative </a:t>
            </a:r>
          </a:p>
        </p:txBody>
      </p:sp>
      <p:sp>
        <p:nvSpPr>
          <p:cNvPr id="13316" name="Rectangle 3"/>
          <p:cNvSpPr>
            <a:spLocks noGrp="1" noChangeArrowheads="1"/>
          </p:cNvSpPr>
          <p:nvPr>
            <p:ph sz="quarter" idx="1"/>
          </p:nvPr>
        </p:nvSpPr>
        <p:spPr>
          <a:xfrm>
            <a:off x="182881" y="1152525"/>
            <a:ext cx="12009120" cy="5585900"/>
          </a:xfrm>
        </p:spPr>
        <p:txBody>
          <a:bodyPr>
            <a:normAutofit/>
          </a:bodyPr>
          <a:lstStyle/>
          <a:p>
            <a:pPr marL="292100" indent="-292100">
              <a:lnSpc>
                <a:spcPct val="90000"/>
              </a:lnSpc>
            </a:pPr>
            <a:r>
              <a:rPr lang="en-US" altLang="en-US" sz="2400" b="1" dirty="0">
                <a:latin typeface="Calibri" panose="020F0502020204030204" pitchFamily="34" charset="0"/>
                <a:cs typeface="Calibri" panose="020F0502020204030204" pitchFamily="34" charset="0"/>
              </a:rPr>
              <a:t>Nominal:</a:t>
            </a:r>
            <a:r>
              <a:rPr lang="en-US" altLang="en-US" sz="2400" dirty="0">
                <a:latin typeface="Calibri" panose="020F0502020204030204" pitchFamily="34" charset="0"/>
                <a:cs typeface="Calibri" panose="020F0502020204030204" pitchFamily="34" charset="0"/>
              </a:rPr>
              <a:t> categories, states, or “names of things”- Assign numbers to objects </a:t>
            </a:r>
          </a:p>
          <a:p>
            <a:pPr marL="749300" lvl="1" indent="-342900">
              <a:lnSpc>
                <a:spcPct val="90000"/>
              </a:lnSpc>
            </a:pPr>
            <a:r>
              <a:rPr lang="en-US" altLang="en-US" sz="2400" i="1" dirty="0" err="1">
                <a:latin typeface="Calibri" panose="020F0502020204030204" pitchFamily="34" charset="0"/>
                <a:cs typeface="Calibri" panose="020F0502020204030204" pitchFamily="34" charset="0"/>
              </a:rPr>
              <a:t>Hair_color</a:t>
            </a:r>
            <a:r>
              <a:rPr lang="en-US" altLang="en-US" sz="2400" i="1" dirty="0">
                <a:latin typeface="Calibri" panose="020F0502020204030204" pitchFamily="34" charset="0"/>
                <a:cs typeface="Calibri" panose="020F0502020204030204" pitchFamily="34" charset="0"/>
              </a:rPr>
              <a:t> = </a:t>
            </a:r>
            <a:r>
              <a:rPr lang="en-US" altLang="en-US" sz="2400" dirty="0">
                <a:latin typeface="Calibri" panose="020F0502020204030204" pitchFamily="34" charset="0"/>
                <a:cs typeface="Calibri" panose="020F0502020204030204" pitchFamily="34" charset="0"/>
              </a:rPr>
              <a:t>{</a:t>
            </a:r>
            <a:r>
              <a:rPr lang="en-US" altLang="en-US" sz="2400" i="1" dirty="0">
                <a:latin typeface="Calibri" panose="020F0502020204030204" pitchFamily="34" charset="0"/>
                <a:cs typeface="Calibri" panose="020F0502020204030204" pitchFamily="34" charset="0"/>
              </a:rPr>
              <a:t>auburn, black, blond, brown, grey, red, white</a:t>
            </a:r>
            <a:r>
              <a:rPr lang="en-US" altLang="en-US" sz="2400" dirty="0">
                <a:latin typeface="Calibri" panose="020F0502020204030204" pitchFamily="34" charset="0"/>
                <a:cs typeface="Calibri" panose="020F0502020204030204" pitchFamily="34" charset="0"/>
              </a:rPr>
              <a:t>}</a:t>
            </a:r>
          </a:p>
          <a:p>
            <a:pPr marL="749300" lvl="1" indent="-342900">
              <a:lnSpc>
                <a:spcPct val="90000"/>
              </a:lnSpc>
            </a:pPr>
            <a:r>
              <a:rPr lang="en-US" altLang="en-US" sz="2400" dirty="0">
                <a:latin typeface="Calibri" panose="020F0502020204030204" pitchFamily="34" charset="0"/>
                <a:cs typeface="Calibri" panose="020F0502020204030204" pitchFamily="34" charset="0"/>
              </a:rPr>
              <a:t>marital status, occupation, ID numbers, zip codes (Simply to differentiate between object)</a:t>
            </a:r>
          </a:p>
          <a:p>
            <a:pPr marL="292100" indent="-292100">
              <a:lnSpc>
                <a:spcPct val="90000"/>
              </a:lnSpc>
            </a:pPr>
            <a:r>
              <a:rPr lang="en-US" altLang="en-US" sz="2400" b="1" dirty="0">
                <a:latin typeface="Calibri" panose="020F0502020204030204" pitchFamily="34" charset="0"/>
                <a:cs typeface="Calibri" panose="020F0502020204030204" pitchFamily="34" charset="0"/>
              </a:rPr>
              <a:t>Binary</a:t>
            </a:r>
          </a:p>
          <a:p>
            <a:pPr marL="749300" lvl="1" indent="-342900">
              <a:lnSpc>
                <a:spcPct val="90000"/>
              </a:lnSpc>
            </a:pPr>
            <a:r>
              <a:rPr lang="en-US" altLang="en-US" sz="2400" dirty="0">
                <a:latin typeface="Calibri" panose="020F0502020204030204" pitchFamily="34" charset="0"/>
                <a:cs typeface="Calibri" panose="020F0502020204030204" pitchFamily="34" charset="0"/>
              </a:rPr>
              <a:t>Nominal attribute with only 2 states (0 and 1)</a:t>
            </a:r>
          </a:p>
          <a:p>
            <a:pPr marL="749300" lvl="1" indent="-342900">
              <a:lnSpc>
                <a:spcPct val="90000"/>
              </a:lnSpc>
            </a:pPr>
            <a:r>
              <a:rPr lang="en-US" altLang="en-US" sz="2400" u="sng" dirty="0">
                <a:solidFill>
                  <a:srgbClr val="FF0000"/>
                </a:solidFill>
                <a:latin typeface="Calibri" panose="020F0502020204030204" pitchFamily="34" charset="0"/>
                <a:cs typeface="Calibri" panose="020F0502020204030204" pitchFamily="34" charset="0"/>
              </a:rPr>
              <a:t>Symmetric binary</a:t>
            </a:r>
            <a:r>
              <a:rPr lang="en-US" altLang="en-US" sz="2400" dirty="0">
                <a:latin typeface="Calibri" panose="020F0502020204030204" pitchFamily="34" charset="0"/>
                <a:cs typeface="Calibri" panose="020F0502020204030204" pitchFamily="34" charset="0"/>
              </a:rPr>
              <a:t>: both outcomes equally important</a:t>
            </a:r>
          </a:p>
          <a:p>
            <a:pPr marL="1257300" lvl="2" indent="-393700">
              <a:lnSpc>
                <a:spcPct val="90000"/>
              </a:lnSpc>
            </a:pPr>
            <a:r>
              <a:rPr lang="en-US" altLang="en-US" sz="2400" dirty="0">
                <a:latin typeface="Calibri" panose="020F0502020204030204" pitchFamily="34" charset="0"/>
                <a:cs typeface="Calibri" panose="020F0502020204030204" pitchFamily="34" charset="0"/>
              </a:rPr>
              <a:t>e.g., gender</a:t>
            </a:r>
          </a:p>
          <a:p>
            <a:pPr marL="749300" lvl="1" indent="-342900">
              <a:lnSpc>
                <a:spcPct val="90000"/>
              </a:lnSpc>
            </a:pPr>
            <a:r>
              <a:rPr lang="en-US" altLang="en-US" sz="2400" u="sng" dirty="0">
                <a:solidFill>
                  <a:srgbClr val="FF0000"/>
                </a:solidFill>
                <a:latin typeface="Calibri" panose="020F0502020204030204" pitchFamily="34" charset="0"/>
                <a:cs typeface="Calibri" panose="020F0502020204030204" pitchFamily="34" charset="0"/>
              </a:rPr>
              <a:t>Asymmetric binary</a:t>
            </a:r>
            <a:r>
              <a:rPr lang="en-US" altLang="en-US" sz="2400" dirty="0">
                <a:latin typeface="Calibri" panose="020F0502020204030204" pitchFamily="34" charset="0"/>
                <a:cs typeface="Calibri" panose="020F0502020204030204" pitchFamily="34" charset="0"/>
              </a:rPr>
              <a:t>: outcomes not equally important.  </a:t>
            </a:r>
          </a:p>
          <a:p>
            <a:pPr marL="1257300" lvl="2" indent="-393700">
              <a:lnSpc>
                <a:spcPct val="90000"/>
              </a:lnSpc>
            </a:pPr>
            <a:r>
              <a:rPr lang="en-US" altLang="en-US" sz="2400" dirty="0">
                <a:latin typeface="Calibri" panose="020F0502020204030204" pitchFamily="34" charset="0"/>
                <a:cs typeface="Calibri" panose="020F0502020204030204" pitchFamily="34" charset="0"/>
              </a:rPr>
              <a:t>e.g., medical test (positive vs. negative)</a:t>
            </a:r>
          </a:p>
          <a:p>
            <a:pPr marL="1257300" lvl="2" indent="-393700">
              <a:lnSpc>
                <a:spcPct val="90000"/>
              </a:lnSpc>
            </a:pPr>
            <a:r>
              <a:rPr lang="en-US" altLang="en-US" sz="2400" dirty="0">
                <a:latin typeface="Calibri" panose="020F0502020204030204" pitchFamily="34" charset="0"/>
                <a:cs typeface="Calibri" panose="020F0502020204030204" pitchFamily="34" charset="0"/>
              </a:rPr>
              <a:t>Convention: assign 1 to most important outcome (e.g., HIV positive)</a:t>
            </a:r>
          </a:p>
          <a:p>
            <a:pPr marL="292100" indent="-292100">
              <a:lnSpc>
                <a:spcPct val="90000"/>
              </a:lnSpc>
            </a:pPr>
            <a:r>
              <a:rPr lang="en-US" altLang="en-US" sz="2400" b="1" dirty="0">
                <a:latin typeface="Calibri" panose="020F0502020204030204" pitchFamily="34" charset="0"/>
                <a:cs typeface="Calibri" panose="020F0502020204030204" pitchFamily="34" charset="0"/>
              </a:rPr>
              <a:t>Ordinal- </a:t>
            </a:r>
            <a:r>
              <a:rPr lang="en-US" altLang="en-US" sz="2400" dirty="0">
                <a:latin typeface="Calibri" panose="020F0502020204030204" pitchFamily="34" charset="0"/>
                <a:cs typeface="Calibri" panose="020F0502020204030204" pitchFamily="34" charset="0"/>
              </a:rPr>
              <a:t>Assign numbers to objects – meaningful order</a:t>
            </a:r>
            <a:endParaRPr lang="en-US" altLang="en-US" sz="2400" b="1" dirty="0">
              <a:latin typeface="Calibri" panose="020F0502020204030204" pitchFamily="34" charset="0"/>
              <a:cs typeface="Calibri" panose="020F0502020204030204" pitchFamily="34" charset="0"/>
            </a:endParaRPr>
          </a:p>
          <a:p>
            <a:pPr marL="749300" lvl="1" indent="-342900">
              <a:lnSpc>
                <a:spcPct val="90000"/>
              </a:lnSpc>
            </a:pPr>
            <a:r>
              <a:rPr lang="en-US" altLang="en-US" sz="2400" dirty="0">
                <a:latin typeface="Calibri" panose="020F0502020204030204" pitchFamily="34" charset="0"/>
                <a:cs typeface="Calibri" panose="020F0502020204030204" pitchFamily="34" charset="0"/>
              </a:rPr>
              <a:t>Values have a meaningful order (ranking) but magnitude between successive values is not known</a:t>
            </a:r>
          </a:p>
          <a:p>
            <a:pPr marL="749300" lvl="1" indent="-342900">
              <a:lnSpc>
                <a:spcPct val="90000"/>
              </a:lnSpc>
            </a:pPr>
            <a:r>
              <a:rPr lang="en-US" altLang="en-US" sz="2400" i="1" dirty="0">
                <a:latin typeface="Calibri" panose="020F0502020204030204" pitchFamily="34" charset="0"/>
                <a:cs typeface="Calibri" panose="020F0502020204030204" pitchFamily="34" charset="0"/>
              </a:rPr>
              <a:t>Size = </a:t>
            </a:r>
            <a:r>
              <a:rPr lang="en-US" altLang="en-US" sz="2400" dirty="0">
                <a:latin typeface="Calibri" panose="020F0502020204030204" pitchFamily="34" charset="0"/>
                <a:cs typeface="Calibri" panose="020F0502020204030204" pitchFamily="34" charset="0"/>
              </a:rPr>
              <a:t>{</a:t>
            </a:r>
            <a:r>
              <a:rPr lang="en-US" altLang="en-US" sz="2400" i="1" dirty="0">
                <a:latin typeface="Calibri" panose="020F0502020204030204" pitchFamily="34" charset="0"/>
                <a:cs typeface="Calibri" panose="020F0502020204030204" pitchFamily="34" charset="0"/>
              </a:rPr>
              <a:t>small, medium, large</a:t>
            </a:r>
            <a:r>
              <a:rPr lang="en-US" altLang="en-US" sz="2400" dirty="0">
                <a:latin typeface="Calibri" panose="020F0502020204030204" pitchFamily="34" charset="0"/>
                <a:cs typeface="Calibri" panose="020F0502020204030204" pitchFamily="34" charset="0"/>
              </a:rPr>
              <a:t>}</a:t>
            </a:r>
            <a:r>
              <a:rPr lang="en-US" altLang="en-US" sz="2400" i="1" dirty="0">
                <a:latin typeface="Calibri" panose="020F0502020204030204" pitchFamily="34" charset="0"/>
                <a:cs typeface="Calibri" panose="020F0502020204030204" pitchFamily="34" charset="0"/>
              </a:rPr>
              <a:t>,</a:t>
            </a:r>
            <a:r>
              <a:rPr lang="en-US" altLang="en-US" sz="2400" dirty="0">
                <a:latin typeface="Calibri" panose="020F0502020204030204" pitchFamily="34" charset="0"/>
                <a:cs typeface="Calibri" panose="020F0502020204030204" pitchFamily="34" charset="0"/>
              </a:rPr>
              <a:t> grades, army rankings</a:t>
            </a:r>
          </a:p>
        </p:txBody>
      </p:sp>
      <p:sp>
        <p:nvSpPr>
          <p:cNvPr id="2" name="Slide Number Placeholder 1">
            <a:extLst>
              <a:ext uri="{FF2B5EF4-FFF2-40B4-BE49-F238E27FC236}">
                <a16:creationId xmlns:a16="http://schemas.microsoft.com/office/drawing/2014/main" id="{1DFF1565-BB18-476A-AD64-5354D437EAC9}"/>
              </a:ext>
            </a:extLst>
          </p:cNvPr>
          <p:cNvSpPr>
            <a:spLocks noGrp="1"/>
          </p:cNvSpPr>
          <p:nvPr>
            <p:ph type="sldNum" sz="quarter" idx="15"/>
          </p:nvPr>
        </p:nvSpPr>
        <p:spPr/>
        <p:txBody>
          <a:bodyPr/>
          <a:lstStyle/>
          <a:p>
            <a:fld id="{B6F15528-21DE-4FAA-801E-634DDDAF4B2B}" type="slidenum">
              <a:rPr lang="en-US" smtClean="0">
                <a:latin typeface="Calibri" panose="020F0502020204030204" pitchFamily="34" charset="0"/>
                <a:cs typeface="Calibri" panose="020F0502020204030204" pitchFamily="34" charset="0"/>
              </a:rPr>
              <a:pPr/>
              <a:t>16</a:t>
            </a:fld>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99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316">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316">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31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410817" y="161797"/>
            <a:ext cx="9956800" cy="798788"/>
          </a:xfrm>
        </p:spPr>
        <p:txBody>
          <a:bodyPr/>
          <a:lstStyle/>
          <a:p>
            <a:pPr eaLnBrk="1" hangingPunct="1"/>
            <a:r>
              <a:rPr lang="en-US" altLang="en-US" b="1" dirty="0">
                <a:solidFill>
                  <a:schemeClr val="tx1"/>
                </a:solidFill>
                <a:latin typeface="Calibri" panose="020F0502020204030204" pitchFamily="34" charset="0"/>
                <a:cs typeface="Calibri" panose="020F0502020204030204" pitchFamily="34" charset="0"/>
              </a:rPr>
              <a:t>Attribute Types - Quantitative</a:t>
            </a:r>
          </a:p>
        </p:txBody>
      </p:sp>
      <p:sp>
        <p:nvSpPr>
          <p:cNvPr id="14340" name="Rectangle 3"/>
          <p:cNvSpPr>
            <a:spLocks noGrp="1" noChangeArrowheads="1"/>
          </p:cNvSpPr>
          <p:nvPr>
            <p:ph sz="quarter" idx="1"/>
          </p:nvPr>
        </p:nvSpPr>
        <p:spPr>
          <a:xfrm>
            <a:off x="112543" y="960585"/>
            <a:ext cx="11942298" cy="5787657"/>
          </a:xfrm>
        </p:spPr>
        <p:txBody>
          <a:bodyPr>
            <a:normAutofit lnSpcReduction="10000"/>
          </a:bodyPr>
          <a:lstStyle/>
          <a:p>
            <a:pPr marL="292100" indent="-292100">
              <a:spcAft>
                <a:spcPts val="600"/>
              </a:spcAft>
            </a:pPr>
            <a:r>
              <a:rPr lang="en-US" altLang="en-US" b="1" dirty="0">
                <a:latin typeface="Calibri" panose="020F0502020204030204" pitchFamily="34" charset="0"/>
                <a:cs typeface="Calibri" panose="020F0502020204030204" pitchFamily="34" charset="0"/>
              </a:rPr>
              <a:t>Quantity (integer or real-valued)</a:t>
            </a:r>
          </a:p>
          <a:p>
            <a:pPr marL="292100" indent="-292100">
              <a:spcAft>
                <a:spcPts val="600"/>
              </a:spcAft>
            </a:pPr>
            <a:r>
              <a:rPr lang="en-US" altLang="en-US" sz="2400" b="1" dirty="0">
                <a:solidFill>
                  <a:srgbClr val="C00000"/>
                </a:solidFill>
                <a:latin typeface="Calibri" panose="020F0502020204030204" pitchFamily="34" charset="0"/>
                <a:cs typeface="Calibri" panose="020F0502020204030204" pitchFamily="34" charset="0"/>
              </a:rPr>
              <a:t>Interval </a:t>
            </a:r>
            <a:r>
              <a:rPr lang="en-US" altLang="en-US" sz="2400" b="1" dirty="0">
                <a:latin typeface="Calibri" panose="020F0502020204030204" pitchFamily="34" charset="0"/>
                <a:cs typeface="Calibri" panose="020F0502020204030204" pitchFamily="34" charset="0"/>
              </a:rPr>
              <a:t>– Numbers have order but there are also equal interval between adjacent categories</a:t>
            </a:r>
          </a:p>
          <a:p>
            <a:pPr marL="1257300" lvl="2" indent="-393700">
              <a:spcAft>
                <a:spcPts val="600"/>
              </a:spcAft>
            </a:pPr>
            <a:r>
              <a:rPr lang="en-US" altLang="en-US" sz="2400" dirty="0">
                <a:latin typeface="Calibri" panose="020F0502020204030204" pitchFamily="34" charset="0"/>
                <a:cs typeface="Calibri" panose="020F0502020204030204" pitchFamily="34" charset="0"/>
              </a:rPr>
              <a:t>Measured on a scale of </a:t>
            </a:r>
            <a:r>
              <a:rPr lang="en-US" altLang="en-US" sz="2400" b="1" dirty="0">
                <a:latin typeface="Calibri" panose="020F0502020204030204" pitchFamily="34" charset="0"/>
                <a:cs typeface="Calibri" panose="020F0502020204030204" pitchFamily="34" charset="0"/>
              </a:rPr>
              <a:t>equal-sized units- 78 degree and 79 degree, 48 degree and 49 degree</a:t>
            </a:r>
          </a:p>
          <a:p>
            <a:pPr marL="1257300" lvl="2" indent="-393700">
              <a:spcBef>
                <a:spcPts val="0"/>
              </a:spcBef>
            </a:pPr>
            <a:r>
              <a:rPr lang="en-US" altLang="en-US" sz="2400" dirty="0">
                <a:latin typeface="Calibri" panose="020F0502020204030204" pitchFamily="34" charset="0"/>
                <a:cs typeface="Calibri" panose="020F0502020204030204" pitchFamily="34" charset="0"/>
              </a:rPr>
              <a:t>Values have order</a:t>
            </a:r>
          </a:p>
          <a:p>
            <a:pPr marL="1714500" lvl="3" indent="-393700">
              <a:spcBef>
                <a:spcPts val="0"/>
              </a:spcBef>
            </a:pPr>
            <a:r>
              <a:rPr lang="en-US" altLang="en-US" sz="2400" dirty="0">
                <a:latin typeface="Calibri" panose="020F0502020204030204" pitchFamily="34" charset="0"/>
                <a:cs typeface="Calibri" panose="020F0502020204030204" pitchFamily="34" charset="0"/>
              </a:rPr>
              <a:t>E.g., </a:t>
            </a:r>
            <a:r>
              <a:rPr lang="en-US" altLang="en-US" sz="2400" i="1" dirty="0">
                <a:latin typeface="Calibri" panose="020F0502020204030204" pitchFamily="34" charset="0"/>
                <a:cs typeface="Calibri" panose="020F0502020204030204" pitchFamily="34" charset="0"/>
              </a:rPr>
              <a:t>temperature in </a:t>
            </a:r>
            <a:r>
              <a:rPr lang="en-US" altLang="en-US" sz="2400" i="1" dirty="0" err="1">
                <a:latin typeface="Calibri" panose="020F0502020204030204" pitchFamily="34" charset="0"/>
                <a:cs typeface="Calibri" panose="020F0502020204030204" pitchFamily="34" charset="0"/>
              </a:rPr>
              <a:t>C˚or</a:t>
            </a:r>
            <a:r>
              <a:rPr lang="en-US" altLang="en-US" sz="2400" i="1" dirty="0">
                <a:latin typeface="Calibri" panose="020F0502020204030204" pitchFamily="34" charset="0"/>
                <a:cs typeface="Calibri" panose="020F0502020204030204" pitchFamily="34" charset="0"/>
              </a:rPr>
              <a:t> F˚, calendar dates</a:t>
            </a:r>
          </a:p>
          <a:p>
            <a:pPr marL="1257300" lvl="2" indent="-393700">
              <a:spcAft>
                <a:spcPts val="600"/>
              </a:spcAft>
            </a:pPr>
            <a:r>
              <a:rPr lang="en-US" altLang="en-US" sz="2400" dirty="0">
                <a:latin typeface="Calibri" panose="020F0502020204030204" pitchFamily="34" charset="0"/>
                <a:cs typeface="Calibri" panose="020F0502020204030204" pitchFamily="34" charset="0"/>
              </a:rPr>
              <a:t>No true zero-point</a:t>
            </a:r>
          </a:p>
          <a:p>
            <a:pPr marL="292100" indent="-292100">
              <a:spcAft>
                <a:spcPts val="600"/>
              </a:spcAft>
            </a:pPr>
            <a:r>
              <a:rPr lang="en-US" altLang="en-US" sz="2400" b="1" dirty="0">
                <a:solidFill>
                  <a:srgbClr val="C00000"/>
                </a:solidFill>
                <a:latin typeface="Calibri" panose="020F0502020204030204" pitchFamily="34" charset="0"/>
                <a:cs typeface="Calibri" panose="020F0502020204030204" pitchFamily="34" charset="0"/>
              </a:rPr>
              <a:t>Ratio</a:t>
            </a:r>
            <a:r>
              <a:rPr lang="en-US" altLang="en-US" sz="2400" b="1" dirty="0">
                <a:latin typeface="Calibri" panose="020F0502020204030204" pitchFamily="34" charset="0"/>
                <a:cs typeface="Calibri" panose="020F0502020204030204" pitchFamily="34" charset="0"/>
              </a:rPr>
              <a:t>- differences are meaningful +ratios are meaningful + true zero points</a:t>
            </a:r>
          </a:p>
          <a:p>
            <a:pPr marL="1257300" lvl="2" indent="-393700">
              <a:spcAft>
                <a:spcPts val="600"/>
              </a:spcAft>
            </a:pPr>
            <a:r>
              <a:rPr lang="en-US" altLang="en-US" sz="2400" dirty="0">
                <a:latin typeface="Calibri" panose="020F0502020204030204" pitchFamily="34" charset="0"/>
                <a:cs typeface="Calibri" panose="020F0502020204030204" pitchFamily="34" charset="0"/>
              </a:rPr>
              <a:t>Inherent </a:t>
            </a:r>
            <a:r>
              <a:rPr lang="en-US" altLang="en-US" sz="2400" b="1" dirty="0">
                <a:latin typeface="Calibri" panose="020F0502020204030204" pitchFamily="34" charset="0"/>
                <a:cs typeface="Calibri" panose="020F0502020204030204" pitchFamily="34" charset="0"/>
              </a:rPr>
              <a:t>zero-point</a:t>
            </a:r>
          </a:p>
          <a:p>
            <a:pPr marL="1257300" lvl="2" indent="-393700">
              <a:spcBef>
                <a:spcPts val="0"/>
              </a:spcBef>
            </a:pPr>
            <a:r>
              <a:rPr lang="en-US" altLang="en-US" sz="2400" dirty="0">
                <a:latin typeface="Calibri" panose="020F0502020204030204" pitchFamily="34" charset="0"/>
                <a:cs typeface="Calibri" panose="020F0502020204030204" pitchFamily="34" charset="0"/>
              </a:rPr>
              <a:t>We can speak of values as being an order of magnitude larger than the unit of measurement (10 K˚ is twice as high as 5 K˚).</a:t>
            </a:r>
          </a:p>
          <a:p>
            <a:pPr marL="1714500" lvl="3" indent="-393700">
              <a:spcBef>
                <a:spcPts val="0"/>
              </a:spcBef>
            </a:pPr>
            <a:r>
              <a:rPr lang="en-US" altLang="en-US" sz="2400" dirty="0">
                <a:latin typeface="Calibri" panose="020F0502020204030204" pitchFamily="34" charset="0"/>
                <a:cs typeface="Calibri" panose="020F0502020204030204" pitchFamily="34" charset="0"/>
              </a:rPr>
              <a:t>e.g., </a:t>
            </a:r>
            <a:r>
              <a:rPr lang="en-US" altLang="en-US" sz="2400" i="1" dirty="0">
                <a:latin typeface="Calibri" panose="020F0502020204030204" pitchFamily="34" charset="0"/>
                <a:cs typeface="Calibri" panose="020F0502020204030204" pitchFamily="34" charset="0"/>
              </a:rPr>
              <a:t>temperature in Kelvin (Zero means no temperature), length, counts, monetary quantities</a:t>
            </a:r>
          </a:p>
        </p:txBody>
      </p:sp>
      <p:sp>
        <p:nvSpPr>
          <p:cNvPr id="2" name="Slide Number Placeholder 1">
            <a:extLst>
              <a:ext uri="{FF2B5EF4-FFF2-40B4-BE49-F238E27FC236}">
                <a16:creationId xmlns:a16="http://schemas.microsoft.com/office/drawing/2014/main" id="{B677BA83-28CD-4498-8CF9-C75262B75F01}"/>
              </a:ext>
            </a:extLst>
          </p:cNvPr>
          <p:cNvSpPr>
            <a:spLocks noGrp="1"/>
          </p:cNvSpPr>
          <p:nvPr>
            <p:ph type="sldNum" sz="quarter" idx="15"/>
          </p:nvPr>
        </p:nvSpPr>
        <p:spPr/>
        <p:txBody>
          <a:bodyPr/>
          <a:lstStyle/>
          <a:p>
            <a:fld id="{B6F15528-21DE-4FAA-801E-634DDDAF4B2B}" type="slidenum">
              <a:rPr lang="en-US" smtClean="0">
                <a:latin typeface="Calibri" panose="020F0502020204030204" pitchFamily="34" charset="0"/>
                <a:cs typeface="Calibri" panose="020F0502020204030204" pitchFamily="34" charset="0"/>
              </a:rPr>
              <a:pPr/>
              <a:t>17</a:t>
            </a:fld>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088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156A6-A226-416D-B1DE-CA786549527C}"/>
              </a:ext>
            </a:extLst>
          </p:cNvPr>
          <p:cNvSpPr>
            <a:spLocks noGrp="1"/>
          </p:cNvSpPr>
          <p:nvPr>
            <p:ph type="title"/>
          </p:nvPr>
        </p:nvSpPr>
        <p:spPr>
          <a:xfrm>
            <a:off x="609599" y="274638"/>
            <a:ext cx="10601739" cy="957814"/>
          </a:xfrm>
        </p:spPr>
        <p:txBody>
          <a:bodyPr>
            <a:normAutofit/>
          </a:bodyPr>
          <a:lstStyle/>
          <a:p>
            <a:r>
              <a:rPr lang="en-US" sz="3200" b="1" dirty="0">
                <a:solidFill>
                  <a:schemeClr val="tx1"/>
                </a:solidFill>
                <a:latin typeface="Calibri" panose="020F0502020204030204" pitchFamily="34" charset="0"/>
                <a:cs typeface="Calibri" panose="020F0502020204030204" pitchFamily="34" charset="0"/>
              </a:rPr>
              <a:t>Difference Between Ratio and</a:t>
            </a:r>
            <a:r>
              <a:rPr lang="en-US" sz="3200" b="1" spc="-90" dirty="0">
                <a:solidFill>
                  <a:schemeClr val="tx1"/>
                </a:solidFill>
                <a:latin typeface="Calibri" panose="020F0502020204030204" pitchFamily="34" charset="0"/>
                <a:cs typeface="Calibri" panose="020F0502020204030204" pitchFamily="34" charset="0"/>
              </a:rPr>
              <a:t> </a:t>
            </a:r>
            <a:r>
              <a:rPr lang="en-US" sz="3200" b="1" spc="-5" dirty="0">
                <a:solidFill>
                  <a:schemeClr val="tx1"/>
                </a:solidFill>
                <a:latin typeface="Calibri" panose="020F0502020204030204" pitchFamily="34" charset="0"/>
                <a:cs typeface="Calibri" panose="020F0502020204030204" pitchFamily="34" charset="0"/>
              </a:rPr>
              <a:t>Interval</a:t>
            </a:r>
            <a:endParaRPr lang="en-IN" sz="3200"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2DF348AE-18B2-42B0-B130-9FC53FE11E29}"/>
              </a:ext>
            </a:extLst>
          </p:cNvPr>
          <p:cNvSpPr>
            <a:spLocks noGrp="1"/>
          </p:cNvSpPr>
          <p:nvPr>
            <p:ph sz="quarter" idx="1"/>
          </p:nvPr>
        </p:nvSpPr>
        <p:spPr>
          <a:xfrm>
            <a:off x="251791" y="1417638"/>
            <a:ext cx="11277600" cy="5056314"/>
          </a:xfrm>
        </p:spPr>
        <p:txBody>
          <a:bodyPr>
            <a:normAutofit/>
          </a:bodyPr>
          <a:lstStyle/>
          <a:p>
            <a:pPr marL="529590" marR="1028700" indent="-285750">
              <a:spcBef>
                <a:spcPts val="5"/>
              </a:spcBef>
              <a:buClr>
                <a:srgbClr val="0B7A9C"/>
              </a:buClr>
              <a:tabLst>
                <a:tab pos="391160" algn="l"/>
              </a:tabLst>
            </a:pPr>
            <a:r>
              <a:rPr lang="en-US" dirty="0">
                <a:latin typeface="Calibri" panose="020F0502020204030204" pitchFamily="34" charset="0"/>
                <a:cs typeface="Calibri" panose="020F0502020204030204" pitchFamily="34" charset="0"/>
              </a:rPr>
              <a:t>Is it physically meaningful to say that a  temperature of 10 ° is twice that of 5° on</a:t>
            </a:r>
          </a:p>
          <a:p>
            <a:pPr marL="644525" lvl="1" indent="-172085">
              <a:spcBef>
                <a:spcPts val="365"/>
              </a:spcBef>
              <a:buClr>
                <a:srgbClr val="0B7A9C"/>
              </a:buClr>
              <a:tabLst>
                <a:tab pos="645160" algn="l"/>
              </a:tabLst>
            </a:pPr>
            <a:r>
              <a:rPr lang="en-US" dirty="0">
                <a:latin typeface="Calibri" panose="020F0502020204030204" pitchFamily="34" charset="0"/>
                <a:cs typeface="Calibri" panose="020F0502020204030204" pitchFamily="34" charset="0"/>
              </a:rPr>
              <a:t>the Celsius scale?</a:t>
            </a:r>
          </a:p>
          <a:p>
            <a:pPr marL="644525" lvl="1" indent="-172085">
              <a:spcBef>
                <a:spcPts val="340"/>
              </a:spcBef>
              <a:buClr>
                <a:srgbClr val="0B7A9C"/>
              </a:buClr>
              <a:tabLst>
                <a:tab pos="645160" algn="l"/>
              </a:tabLst>
            </a:pPr>
            <a:r>
              <a:rPr lang="en-US" dirty="0">
                <a:latin typeface="Calibri" panose="020F0502020204030204" pitchFamily="34" charset="0"/>
                <a:cs typeface="Calibri" panose="020F0502020204030204" pitchFamily="34" charset="0"/>
              </a:rPr>
              <a:t>the Fahrenheit scale?</a:t>
            </a:r>
          </a:p>
          <a:p>
            <a:pPr marL="644525" lvl="1" indent="-172085">
              <a:spcBef>
                <a:spcPts val="350"/>
              </a:spcBef>
              <a:buClr>
                <a:srgbClr val="0B7A9C"/>
              </a:buClr>
              <a:tabLst>
                <a:tab pos="645160" algn="l"/>
              </a:tabLst>
            </a:pPr>
            <a:r>
              <a:rPr lang="en-US" dirty="0">
                <a:latin typeface="Calibri" panose="020F0502020204030204" pitchFamily="34" charset="0"/>
                <a:cs typeface="Calibri" panose="020F0502020204030204" pitchFamily="34" charset="0"/>
              </a:rPr>
              <a:t>the Kelvin scale?</a:t>
            </a:r>
          </a:p>
          <a:p>
            <a:pPr marL="365760" lvl="1" indent="0">
              <a:spcBef>
                <a:spcPts val="15"/>
              </a:spcBef>
              <a:buClr>
                <a:srgbClr val="0B7A9C"/>
              </a:buClr>
              <a:buNone/>
            </a:pPr>
            <a:endParaRPr lang="en-US" dirty="0">
              <a:latin typeface="Calibri" panose="020F0502020204030204" pitchFamily="34" charset="0"/>
              <a:cs typeface="Calibri" panose="020F0502020204030204" pitchFamily="34" charset="0"/>
            </a:endParaRPr>
          </a:p>
          <a:p>
            <a:pPr marL="529590" indent="-285750">
              <a:spcBef>
                <a:spcPts val="5"/>
              </a:spcBef>
              <a:buClr>
                <a:srgbClr val="0B7A9C"/>
              </a:buClr>
              <a:tabLst>
                <a:tab pos="391160" algn="l"/>
              </a:tabLst>
            </a:pPr>
            <a:r>
              <a:rPr lang="en-US" dirty="0">
                <a:latin typeface="Calibri" panose="020F0502020204030204" pitchFamily="34" charset="0"/>
                <a:cs typeface="Calibri" panose="020F0502020204030204" pitchFamily="34" charset="0"/>
              </a:rPr>
              <a:t>Consider measuring the height above average</a:t>
            </a:r>
          </a:p>
          <a:p>
            <a:pPr marL="644525" marR="330200" lvl="1" indent="-171450">
              <a:spcBef>
                <a:spcPts val="350"/>
              </a:spcBef>
              <a:buClr>
                <a:srgbClr val="0B7A9C"/>
              </a:buClr>
              <a:tabLst>
                <a:tab pos="645160" algn="l"/>
              </a:tabLst>
            </a:pPr>
            <a:r>
              <a:rPr lang="en-US" dirty="0">
                <a:latin typeface="Calibri" panose="020F0502020204030204" pitchFamily="34" charset="0"/>
                <a:cs typeface="Calibri" panose="020F0502020204030204" pitchFamily="34" charset="0"/>
              </a:rPr>
              <a:t>If Bill’s height is three inches above average and  Bob’s height is six inches above average, then would  we say that Bob is twice as tall as Bill?</a:t>
            </a:r>
          </a:p>
          <a:p>
            <a:pPr marL="644525" lvl="1" indent="-172085">
              <a:spcBef>
                <a:spcPts val="340"/>
              </a:spcBef>
              <a:buClr>
                <a:srgbClr val="0B7A9C"/>
              </a:buClr>
              <a:tabLst>
                <a:tab pos="645160" algn="l"/>
              </a:tabLst>
            </a:pPr>
            <a:r>
              <a:rPr lang="en-US" dirty="0">
                <a:latin typeface="Calibri" panose="020F0502020204030204" pitchFamily="34" charset="0"/>
                <a:cs typeface="Calibri" panose="020F0502020204030204" pitchFamily="34" charset="0"/>
              </a:rPr>
              <a:t>Is this situation analogous to that of temperature?</a:t>
            </a:r>
          </a:p>
          <a:p>
            <a:pPr marL="472440" lvl="1" indent="0">
              <a:spcBef>
                <a:spcPts val="340"/>
              </a:spcBef>
              <a:buClr>
                <a:srgbClr val="0B7A9C"/>
              </a:buClr>
              <a:buNone/>
              <a:tabLst>
                <a:tab pos="645160" algn="l"/>
              </a:tabLst>
            </a:pPr>
            <a:endParaRPr lang="en-US"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D2E602D7-D53D-40EC-AA61-505C4D9F57B5}"/>
              </a:ext>
            </a:extLst>
          </p:cNvPr>
          <p:cNvSpPr>
            <a:spLocks noGrp="1"/>
          </p:cNvSpPr>
          <p:nvPr>
            <p:ph type="sldNum" sz="quarter" idx="15"/>
          </p:nvPr>
        </p:nvSpPr>
        <p:spPr/>
        <p:txBody>
          <a:bodyPr/>
          <a:lstStyle/>
          <a:p>
            <a:fld id="{B6F15528-21DE-4FAA-801E-634DDDAF4B2B}" type="slidenum">
              <a:rPr lang="en-US" smtClean="0">
                <a:solidFill>
                  <a:schemeClr val="tx1"/>
                </a:solidFill>
                <a:latin typeface="Calibri" panose="020F0502020204030204" pitchFamily="34" charset="0"/>
                <a:cs typeface="Calibri" panose="020F0502020204030204" pitchFamily="34" charset="0"/>
              </a:rPr>
              <a:pPr/>
              <a:t>18</a:t>
            </a:fld>
            <a:endParaRPr lang="en-US">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00640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50D26-CCBB-4213-BE60-C6B2132982EC}"/>
              </a:ext>
            </a:extLst>
          </p:cNvPr>
          <p:cNvSpPr>
            <a:spLocks noGrp="1"/>
          </p:cNvSpPr>
          <p:nvPr>
            <p:ph type="title"/>
          </p:nvPr>
        </p:nvSpPr>
        <p:spPr/>
        <p:txBody>
          <a:bodyPr/>
          <a:lstStyle/>
          <a:p>
            <a:r>
              <a:rPr lang="en-US" sz="3200" b="1" dirty="0">
                <a:latin typeface="Tahoma"/>
                <a:cs typeface="Tahoma"/>
              </a:rPr>
              <a:t>Difference Between </a:t>
            </a:r>
            <a:r>
              <a:rPr lang="en-US" sz="3200" b="1" spc="-5" dirty="0">
                <a:latin typeface="Tahoma"/>
                <a:cs typeface="Tahoma"/>
              </a:rPr>
              <a:t>Interval and ordinal</a:t>
            </a:r>
            <a:endParaRPr lang="en-IN" dirty="0"/>
          </a:p>
        </p:txBody>
      </p:sp>
      <p:sp>
        <p:nvSpPr>
          <p:cNvPr id="3" name="Content Placeholder 2">
            <a:extLst>
              <a:ext uri="{FF2B5EF4-FFF2-40B4-BE49-F238E27FC236}">
                <a16:creationId xmlns:a16="http://schemas.microsoft.com/office/drawing/2014/main" id="{7A1588D6-91C3-44FF-8DA9-148D56EEF75A}"/>
              </a:ext>
            </a:extLst>
          </p:cNvPr>
          <p:cNvSpPr>
            <a:spLocks noGrp="1"/>
          </p:cNvSpPr>
          <p:nvPr>
            <p:ph sz="quarter" idx="1"/>
          </p:nvPr>
        </p:nvSpPr>
        <p:spPr>
          <a:xfrm>
            <a:off x="609599" y="1600200"/>
            <a:ext cx="11041889" cy="4873752"/>
          </a:xfrm>
        </p:spPr>
        <p:txBody>
          <a:bodyPr/>
          <a:lstStyle/>
          <a:p>
            <a:r>
              <a:rPr lang="en-US" dirty="0"/>
              <a:t>Temperature: a 1 degree difference is the same at all point of the scale (Interval)</a:t>
            </a:r>
          </a:p>
          <a:p>
            <a:r>
              <a:rPr lang="en-US" dirty="0"/>
              <a:t>Place in race (1</a:t>
            </a:r>
            <a:r>
              <a:rPr lang="en-US" baseline="30000" dirty="0"/>
              <a:t>st</a:t>
            </a:r>
            <a:r>
              <a:rPr lang="en-US" dirty="0"/>
              <a:t>, 2</a:t>
            </a:r>
            <a:r>
              <a:rPr lang="en-US" baseline="30000" dirty="0"/>
              <a:t>nd</a:t>
            </a:r>
            <a:r>
              <a:rPr lang="en-US" dirty="0"/>
              <a:t> ,3</a:t>
            </a:r>
            <a:r>
              <a:rPr lang="en-US" baseline="30000" dirty="0"/>
              <a:t>rd</a:t>
            </a:r>
            <a:r>
              <a:rPr lang="en-US" dirty="0"/>
              <a:t> ): The difference in finishing between 1</a:t>
            </a:r>
            <a:r>
              <a:rPr lang="en-US" baseline="30000" dirty="0"/>
              <a:t>st</a:t>
            </a:r>
            <a:r>
              <a:rPr lang="en-US" dirty="0"/>
              <a:t> and 2</a:t>
            </a:r>
            <a:r>
              <a:rPr lang="en-US" baseline="30000" dirty="0"/>
              <a:t>nd</a:t>
            </a:r>
            <a:r>
              <a:rPr lang="en-US" dirty="0"/>
              <a:t> is not necessarily (and probably not) the same as the difference between 2</a:t>
            </a:r>
            <a:r>
              <a:rPr lang="en-US" baseline="30000" dirty="0"/>
              <a:t>nd</a:t>
            </a:r>
            <a:r>
              <a:rPr lang="en-US" dirty="0"/>
              <a:t> and 3</a:t>
            </a:r>
            <a:r>
              <a:rPr lang="en-US" baseline="30000" dirty="0"/>
              <a:t>rd</a:t>
            </a:r>
            <a:r>
              <a:rPr lang="en-US" dirty="0"/>
              <a:t> (ordinal).</a:t>
            </a:r>
          </a:p>
          <a:p>
            <a:endParaRPr lang="en-US" dirty="0"/>
          </a:p>
          <a:p>
            <a:pPr marL="0" indent="0">
              <a:buNone/>
            </a:pPr>
            <a:r>
              <a:rPr lang="en-US" sz="3200" b="1" cap="small" dirty="0">
                <a:solidFill>
                  <a:schemeClr val="tx2"/>
                </a:solidFill>
                <a:latin typeface="Tahoma"/>
                <a:ea typeface="+mj-ea"/>
                <a:cs typeface="Tahoma"/>
              </a:rPr>
              <a:t>Difference Between Ratio and Interval</a:t>
            </a:r>
          </a:p>
          <a:p>
            <a:pPr marL="274320" lvl="1">
              <a:spcBef>
                <a:spcPts val="600"/>
              </a:spcBef>
              <a:buSzPct val="70000"/>
              <a:buFont typeface="Wingdings"/>
              <a:buChar char=""/>
              <a:tabLst>
                <a:tab pos="391160" algn="l"/>
              </a:tabLst>
            </a:pPr>
            <a:r>
              <a:rPr lang="en-US" sz="2400" dirty="0"/>
              <a:t>Temperature: 0 degrees does not mean an absence of the property ( no true zero point) and 80 degrees is not twice as hot as 40 degrees (interval).</a:t>
            </a:r>
            <a:endParaRPr lang="en-IN" sz="2400" dirty="0"/>
          </a:p>
          <a:p>
            <a:pPr marL="529590" lvl="1" indent="-285750">
              <a:spcBef>
                <a:spcPts val="5"/>
              </a:spcBef>
              <a:buClr>
                <a:srgbClr val="0B7A9C"/>
              </a:buClr>
              <a:buSzPct val="70000"/>
              <a:buFont typeface="Wingdings"/>
              <a:buChar char=""/>
              <a:tabLst>
                <a:tab pos="391160" algn="l"/>
              </a:tabLst>
            </a:pPr>
            <a:endParaRPr lang="en-US" sz="3200" dirty="0"/>
          </a:p>
          <a:p>
            <a:pPr marL="0" indent="0">
              <a:buNone/>
            </a:pPr>
            <a:endParaRPr lang="en-US" sz="3200" b="1" cap="small" dirty="0">
              <a:solidFill>
                <a:schemeClr val="tx2"/>
              </a:solidFill>
              <a:latin typeface="Tahoma"/>
              <a:ea typeface="+mj-ea"/>
              <a:cs typeface="Tahoma"/>
            </a:endParaRPr>
          </a:p>
        </p:txBody>
      </p:sp>
      <p:sp>
        <p:nvSpPr>
          <p:cNvPr id="4" name="Slide Number Placeholder 3">
            <a:extLst>
              <a:ext uri="{FF2B5EF4-FFF2-40B4-BE49-F238E27FC236}">
                <a16:creationId xmlns:a16="http://schemas.microsoft.com/office/drawing/2014/main" id="{3DFABF27-3ABA-464C-83D3-9EB236B4439A}"/>
              </a:ext>
            </a:extLst>
          </p:cNvPr>
          <p:cNvSpPr>
            <a:spLocks noGrp="1"/>
          </p:cNvSpPr>
          <p:nvPr>
            <p:ph type="sldNum" sz="quarter" idx="15"/>
          </p:nvPr>
        </p:nvSpPr>
        <p:spPr/>
        <p:txBody>
          <a:bodyPr/>
          <a:lstStyle/>
          <a:p>
            <a:fld id="{B6F15528-21DE-4FAA-801E-634DDDAF4B2B}" type="slidenum">
              <a:rPr lang="en-US" smtClean="0"/>
              <a:pPr/>
              <a:t>19</a:t>
            </a:fld>
            <a:endParaRPr lang="en-US" dirty="0"/>
          </a:p>
        </p:txBody>
      </p:sp>
    </p:spTree>
    <p:extLst>
      <p:ext uri="{BB962C8B-B14F-4D97-AF65-F5344CB8AC3E}">
        <p14:creationId xmlns:p14="http://schemas.microsoft.com/office/powerpoint/2010/main" val="516223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4435" y="0"/>
            <a:ext cx="7467600" cy="1143000"/>
          </a:xfrm>
        </p:spPr>
        <p:txBody>
          <a:bodyPr>
            <a:normAutofit/>
          </a:bodyPr>
          <a:lstStyle/>
          <a:p>
            <a:r>
              <a:rPr lang="en-US" sz="3200" b="1" dirty="0">
                <a:solidFill>
                  <a:srgbClr val="C00000"/>
                </a:solidFill>
                <a:effectLst>
                  <a:outerShdw blurRad="38100" dist="38100" dir="2700000" algn="tl">
                    <a:srgbClr val="000000">
                      <a:alpha val="43137"/>
                    </a:srgbClr>
                  </a:outerShdw>
                </a:effectLst>
              </a:rPr>
              <a:t>Agenda</a:t>
            </a:r>
          </a:p>
        </p:txBody>
      </p:sp>
      <p:sp>
        <p:nvSpPr>
          <p:cNvPr id="3" name="Content Placeholder 2"/>
          <p:cNvSpPr>
            <a:spLocks noGrp="1"/>
          </p:cNvSpPr>
          <p:nvPr>
            <p:ph sz="quarter" idx="1"/>
          </p:nvPr>
        </p:nvSpPr>
        <p:spPr>
          <a:xfrm>
            <a:off x="540512" y="1282148"/>
            <a:ext cx="9956800" cy="4873752"/>
          </a:xfrm>
        </p:spPr>
        <p:txBody>
          <a:bodyPr/>
          <a:lstStyle/>
          <a:p>
            <a:r>
              <a:rPr lang="en-US" altLang="en-US" dirty="0"/>
              <a:t>Getting to Know Your Data</a:t>
            </a:r>
            <a:endParaRPr lang="en-US" b="1"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A3C5C9F9-7A16-4EA6-AE7C-51E15F5064E0}"/>
              </a:ext>
            </a:extLst>
          </p:cNvPr>
          <p:cNvSpPr>
            <a:spLocks noGrp="1"/>
          </p:cNvSpPr>
          <p:nvPr>
            <p:ph type="sldNum" sz="quarter" idx="15"/>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3118573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21BD7-CCA2-4ABE-848C-0FC4BEBD4D7E}"/>
              </a:ext>
            </a:extLst>
          </p:cNvPr>
          <p:cNvSpPr>
            <a:spLocks noGrp="1"/>
          </p:cNvSpPr>
          <p:nvPr>
            <p:ph type="title"/>
          </p:nvPr>
        </p:nvSpPr>
        <p:spPr/>
        <p:txBody>
          <a:bodyPr/>
          <a:lstStyle/>
          <a:p>
            <a:r>
              <a:rPr lang="en-US" dirty="0"/>
              <a:t>Properties of Attribute Values</a:t>
            </a:r>
            <a:endParaRPr lang="en-IN" dirty="0"/>
          </a:p>
        </p:txBody>
      </p:sp>
      <p:sp>
        <p:nvSpPr>
          <p:cNvPr id="3" name="Content Placeholder 2">
            <a:extLst>
              <a:ext uri="{FF2B5EF4-FFF2-40B4-BE49-F238E27FC236}">
                <a16:creationId xmlns:a16="http://schemas.microsoft.com/office/drawing/2014/main" id="{22E38AAF-FE57-4D0A-90F8-AA3D2081D435}"/>
              </a:ext>
            </a:extLst>
          </p:cNvPr>
          <p:cNvSpPr>
            <a:spLocks noGrp="1"/>
          </p:cNvSpPr>
          <p:nvPr>
            <p:ph sz="quarter" idx="1"/>
          </p:nvPr>
        </p:nvSpPr>
        <p:spPr/>
        <p:txBody>
          <a:bodyPr/>
          <a:lstStyle/>
          <a:p>
            <a:r>
              <a:rPr lang="en-US" dirty="0"/>
              <a:t>The type of an attribute depends on which of the following properties it possesses:</a:t>
            </a:r>
          </a:p>
          <a:p>
            <a:pPr lvl="1"/>
            <a:r>
              <a:rPr lang="en-US" dirty="0"/>
              <a:t>Distinctness	=</a:t>
            </a:r>
          </a:p>
          <a:p>
            <a:pPr lvl="1"/>
            <a:r>
              <a:rPr lang="en-US" dirty="0"/>
              <a:t>Order 		&lt;   &gt;</a:t>
            </a:r>
          </a:p>
          <a:p>
            <a:pPr lvl="1"/>
            <a:r>
              <a:rPr lang="en-US" dirty="0"/>
              <a:t>Addition 		+   -</a:t>
            </a:r>
          </a:p>
          <a:p>
            <a:pPr lvl="1"/>
            <a:r>
              <a:rPr lang="en-US" dirty="0"/>
              <a:t>Multiplication 	*   / </a:t>
            </a:r>
          </a:p>
          <a:p>
            <a:r>
              <a:rPr lang="en-US" dirty="0"/>
              <a:t>Nominal attribute: distinctness</a:t>
            </a:r>
          </a:p>
          <a:p>
            <a:r>
              <a:rPr lang="en-US" dirty="0"/>
              <a:t>Order attribute: distinctness &amp; order</a:t>
            </a:r>
          </a:p>
          <a:p>
            <a:r>
              <a:rPr lang="en-US" dirty="0"/>
              <a:t>Interval attribute: distinctness, order &amp; addition</a:t>
            </a:r>
          </a:p>
          <a:p>
            <a:r>
              <a:rPr lang="en-US" dirty="0"/>
              <a:t>Ratio attribute: all 4 properties</a:t>
            </a:r>
          </a:p>
          <a:p>
            <a:endParaRPr lang="en-IN" dirty="0"/>
          </a:p>
        </p:txBody>
      </p:sp>
      <p:sp>
        <p:nvSpPr>
          <p:cNvPr id="4" name="Slide Number Placeholder 3">
            <a:extLst>
              <a:ext uri="{FF2B5EF4-FFF2-40B4-BE49-F238E27FC236}">
                <a16:creationId xmlns:a16="http://schemas.microsoft.com/office/drawing/2014/main" id="{A677ED78-F5AC-4989-B0F5-532215EE9865}"/>
              </a:ext>
            </a:extLst>
          </p:cNvPr>
          <p:cNvSpPr>
            <a:spLocks noGrp="1"/>
          </p:cNvSpPr>
          <p:nvPr>
            <p:ph type="sldNum" sz="quarter" idx="15"/>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602058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F3254-5EC3-43CB-ABC8-EE04922E1E9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4B1D1F3-57E2-407B-954C-5E8272A46859}"/>
              </a:ext>
            </a:extLst>
          </p:cNvPr>
          <p:cNvSpPr>
            <a:spLocks noGrp="1"/>
          </p:cNvSpPr>
          <p:nvPr>
            <p:ph sz="quarter" idx="1"/>
          </p:nvPr>
        </p:nvSpPr>
        <p:spPr/>
        <p:txBody>
          <a:bodyPr/>
          <a:lstStyle/>
          <a:p>
            <a:endParaRPr lang="en-IN"/>
          </a:p>
        </p:txBody>
      </p:sp>
      <p:sp>
        <p:nvSpPr>
          <p:cNvPr id="4" name="Slide Number Placeholder 3">
            <a:extLst>
              <a:ext uri="{FF2B5EF4-FFF2-40B4-BE49-F238E27FC236}">
                <a16:creationId xmlns:a16="http://schemas.microsoft.com/office/drawing/2014/main" id="{EFCB0D63-DBB6-4214-89BC-9B5578ECA554}"/>
              </a:ext>
            </a:extLst>
          </p:cNvPr>
          <p:cNvSpPr>
            <a:spLocks noGrp="1"/>
          </p:cNvSpPr>
          <p:nvPr>
            <p:ph type="sldNum" sz="quarter" idx="15"/>
          </p:nvPr>
        </p:nvSpPr>
        <p:spPr/>
        <p:txBody>
          <a:bodyPr/>
          <a:lstStyle/>
          <a:p>
            <a:fld id="{B6F15528-21DE-4FAA-801E-634DDDAF4B2B}" type="slidenum">
              <a:rPr lang="en-US" smtClean="0"/>
              <a:pPr/>
              <a:t>21</a:t>
            </a:fld>
            <a:endParaRPr lang="en-US"/>
          </a:p>
        </p:txBody>
      </p:sp>
      <p:pic>
        <p:nvPicPr>
          <p:cNvPr id="5" name="Picture 4">
            <a:extLst>
              <a:ext uri="{FF2B5EF4-FFF2-40B4-BE49-F238E27FC236}">
                <a16:creationId xmlns:a16="http://schemas.microsoft.com/office/drawing/2014/main" id="{A328409F-6A60-4C3F-BFC2-93493AEC71B7}"/>
              </a:ext>
            </a:extLst>
          </p:cNvPr>
          <p:cNvPicPr>
            <a:picLocks noChangeAspect="1"/>
          </p:cNvPicPr>
          <p:nvPr/>
        </p:nvPicPr>
        <p:blipFill>
          <a:blip r:embed="rId2"/>
          <a:stretch>
            <a:fillRect/>
          </a:stretch>
        </p:blipFill>
        <p:spPr>
          <a:xfrm>
            <a:off x="232511" y="0"/>
            <a:ext cx="11008185" cy="6802723"/>
          </a:xfrm>
          <a:prstGeom prst="rect">
            <a:avLst/>
          </a:prstGeom>
        </p:spPr>
      </p:pic>
    </p:spTree>
    <p:extLst>
      <p:ext uri="{BB962C8B-B14F-4D97-AF65-F5344CB8AC3E}">
        <p14:creationId xmlns:p14="http://schemas.microsoft.com/office/powerpoint/2010/main" val="28886345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1D64-6B64-4E09-BA0C-BA501323F56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4208F55-F3B2-4258-ABE0-9EE744811979}"/>
              </a:ext>
            </a:extLst>
          </p:cNvPr>
          <p:cNvSpPr>
            <a:spLocks noGrp="1"/>
          </p:cNvSpPr>
          <p:nvPr>
            <p:ph sz="quarter" idx="1"/>
          </p:nvPr>
        </p:nvSpPr>
        <p:spPr/>
        <p:txBody>
          <a:bodyPr/>
          <a:lstStyle/>
          <a:p>
            <a:endParaRPr lang="en-IN" dirty="0"/>
          </a:p>
        </p:txBody>
      </p:sp>
      <p:sp>
        <p:nvSpPr>
          <p:cNvPr id="4" name="Slide Number Placeholder 3">
            <a:extLst>
              <a:ext uri="{FF2B5EF4-FFF2-40B4-BE49-F238E27FC236}">
                <a16:creationId xmlns:a16="http://schemas.microsoft.com/office/drawing/2014/main" id="{3462B6CB-5760-4B09-8129-E619D90BAF7D}"/>
              </a:ext>
            </a:extLst>
          </p:cNvPr>
          <p:cNvSpPr>
            <a:spLocks noGrp="1"/>
          </p:cNvSpPr>
          <p:nvPr>
            <p:ph type="sldNum" sz="quarter" idx="15"/>
          </p:nvPr>
        </p:nvSpPr>
        <p:spPr/>
        <p:txBody>
          <a:bodyPr/>
          <a:lstStyle/>
          <a:p>
            <a:fld id="{B6F15528-21DE-4FAA-801E-634DDDAF4B2B}" type="slidenum">
              <a:rPr lang="en-US" smtClean="0"/>
              <a:pPr/>
              <a:t>22</a:t>
            </a:fld>
            <a:endParaRPr lang="en-US"/>
          </a:p>
        </p:txBody>
      </p:sp>
      <p:pic>
        <p:nvPicPr>
          <p:cNvPr id="5" name="Picture 4">
            <a:extLst>
              <a:ext uri="{FF2B5EF4-FFF2-40B4-BE49-F238E27FC236}">
                <a16:creationId xmlns:a16="http://schemas.microsoft.com/office/drawing/2014/main" id="{45756291-53AF-495C-875D-79DD2B0F7F47}"/>
              </a:ext>
            </a:extLst>
          </p:cNvPr>
          <p:cNvPicPr>
            <a:picLocks noChangeAspect="1"/>
          </p:cNvPicPr>
          <p:nvPr/>
        </p:nvPicPr>
        <p:blipFill>
          <a:blip r:embed="rId2"/>
          <a:stretch>
            <a:fillRect/>
          </a:stretch>
        </p:blipFill>
        <p:spPr>
          <a:xfrm>
            <a:off x="0" y="0"/>
            <a:ext cx="11406908" cy="6553776"/>
          </a:xfrm>
          <a:prstGeom prst="rect">
            <a:avLst/>
          </a:prstGeom>
        </p:spPr>
      </p:pic>
    </p:spTree>
    <p:extLst>
      <p:ext uri="{BB962C8B-B14F-4D97-AF65-F5344CB8AC3E}">
        <p14:creationId xmlns:p14="http://schemas.microsoft.com/office/powerpoint/2010/main" val="690513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212035" y="0"/>
            <a:ext cx="9956800" cy="507240"/>
          </a:xfrm>
        </p:spPr>
        <p:txBody>
          <a:bodyPr>
            <a:normAutofit fontScale="90000"/>
          </a:bodyPr>
          <a:lstStyle/>
          <a:p>
            <a:pPr eaLnBrk="1" hangingPunct="1"/>
            <a:r>
              <a:rPr lang="en-US" altLang="en-US" dirty="0"/>
              <a:t>Attributes</a:t>
            </a:r>
          </a:p>
        </p:txBody>
      </p:sp>
      <p:sp>
        <p:nvSpPr>
          <p:cNvPr id="2" name="Slide Number Placeholder 1">
            <a:extLst>
              <a:ext uri="{FF2B5EF4-FFF2-40B4-BE49-F238E27FC236}">
                <a16:creationId xmlns:a16="http://schemas.microsoft.com/office/drawing/2014/main" id="{499D3320-7321-4576-B5C4-0C5C49B7C7F7}"/>
              </a:ext>
            </a:extLst>
          </p:cNvPr>
          <p:cNvSpPr>
            <a:spLocks noGrp="1"/>
          </p:cNvSpPr>
          <p:nvPr>
            <p:ph type="sldNum" sz="quarter" idx="15"/>
          </p:nvPr>
        </p:nvSpPr>
        <p:spPr/>
        <p:txBody>
          <a:bodyPr/>
          <a:lstStyle/>
          <a:p>
            <a:fld id="{B6F15528-21DE-4FAA-801E-634DDDAF4B2B}" type="slidenum">
              <a:rPr lang="en-US" smtClean="0"/>
              <a:pPr/>
              <a:t>23</a:t>
            </a:fld>
            <a:endParaRPr lang="en-US"/>
          </a:p>
        </p:txBody>
      </p:sp>
      <p:graphicFrame>
        <p:nvGraphicFramePr>
          <p:cNvPr id="3" name="Table 2"/>
          <p:cNvGraphicFramePr>
            <a:graphicFrameLocks noGrp="1"/>
          </p:cNvGraphicFramePr>
          <p:nvPr/>
        </p:nvGraphicFramePr>
        <p:xfrm>
          <a:off x="212035" y="507240"/>
          <a:ext cx="10999305" cy="6079090"/>
        </p:xfrm>
        <a:graphic>
          <a:graphicData uri="http://schemas.openxmlformats.org/drawingml/2006/table">
            <a:tbl>
              <a:tblPr>
                <a:tableStyleId>{5940675A-B579-460E-94D1-54222C63F5DA}</a:tableStyleId>
              </a:tblPr>
              <a:tblGrid>
                <a:gridCol w="2199861">
                  <a:extLst>
                    <a:ext uri="{9D8B030D-6E8A-4147-A177-3AD203B41FA5}">
                      <a16:colId xmlns:a16="http://schemas.microsoft.com/office/drawing/2014/main" val="20000"/>
                    </a:ext>
                  </a:extLst>
                </a:gridCol>
                <a:gridCol w="2199861">
                  <a:extLst>
                    <a:ext uri="{9D8B030D-6E8A-4147-A177-3AD203B41FA5}">
                      <a16:colId xmlns:a16="http://schemas.microsoft.com/office/drawing/2014/main" val="20001"/>
                    </a:ext>
                  </a:extLst>
                </a:gridCol>
                <a:gridCol w="2199861">
                  <a:extLst>
                    <a:ext uri="{9D8B030D-6E8A-4147-A177-3AD203B41FA5}">
                      <a16:colId xmlns:a16="http://schemas.microsoft.com/office/drawing/2014/main" val="20002"/>
                    </a:ext>
                  </a:extLst>
                </a:gridCol>
                <a:gridCol w="2199861">
                  <a:extLst>
                    <a:ext uri="{9D8B030D-6E8A-4147-A177-3AD203B41FA5}">
                      <a16:colId xmlns:a16="http://schemas.microsoft.com/office/drawing/2014/main" val="20003"/>
                    </a:ext>
                  </a:extLst>
                </a:gridCol>
                <a:gridCol w="2199861">
                  <a:extLst>
                    <a:ext uri="{9D8B030D-6E8A-4147-A177-3AD203B41FA5}">
                      <a16:colId xmlns:a16="http://schemas.microsoft.com/office/drawing/2014/main" val="20004"/>
                    </a:ext>
                  </a:extLst>
                </a:gridCol>
              </a:tblGrid>
              <a:tr h="332019">
                <a:tc>
                  <a:txBody>
                    <a:bodyPr/>
                    <a:lstStyle/>
                    <a:p>
                      <a:pPr algn="ctr"/>
                      <a:r>
                        <a:rPr lang="en-US" sz="1600" b="1" dirty="0"/>
                        <a:t>Attribute</a:t>
                      </a:r>
                    </a:p>
                  </a:txBody>
                  <a:tcPr marL="77740" marR="77740" marT="38870" marB="38870" anchor="ctr"/>
                </a:tc>
                <a:tc>
                  <a:txBody>
                    <a:bodyPr/>
                    <a:lstStyle/>
                    <a:p>
                      <a:pPr algn="ctr"/>
                      <a:r>
                        <a:rPr lang="en-US" sz="1600" b="1" dirty="0"/>
                        <a:t>Nominal</a:t>
                      </a:r>
                    </a:p>
                  </a:txBody>
                  <a:tcPr marL="77740" marR="77740" marT="38870" marB="38870" anchor="ctr"/>
                </a:tc>
                <a:tc>
                  <a:txBody>
                    <a:bodyPr/>
                    <a:lstStyle/>
                    <a:p>
                      <a:pPr algn="ctr"/>
                      <a:r>
                        <a:rPr lang="en-US" sz="1600" b="1" dirty="0"/>
                        <a:t>Ordinal</a:t>
                      </a:r>
                    </a:p>
                  </a:txBody>
                  <a:tcPr marL="77740" marR="77740" marT="38870" marB="38870" anchor="ctr"/>
                </a:tc>
                <a:tc>
                  <a:txBody>
                    <a:bodyPr/>
                    <a:lstStyle/>
                    <a:p>
                      <a:pPr algn="ctr"/>
                      <a:r>
                        <a:rPr lang="en-US" sz="1600" b="1" dirty="0"/>
                        <a:t>Interval</a:t>
                      </a:r>
                    </a:p>
                  </a:txBody>
                  <a:tcPr marL="77740" marR="77740" marT="38870" marB="38870" anchor="ctr"/>
                </a:tc>
                <a:tc>
                  <a:txBody>
                    <a:bodyPr/>
                    <a:lstStyle/>
                    <a:p>
                      <a:pPr algn="ctr"/>
                      <a:r>
                        <a:rPr lang="en-US" sz="1600" b="1" dirty="0"/>
                        <a:t>Ratio</a:t>
                      </a:r>
                    </a:p>
                  </a:txBody>
                  <a:tcPr marL="77740" marR="77740" marT="38870" marB="38870" anchor="ctr"/>
                </a:tc>
                <a:extLst>
                  <a:ext uri="{0D108BD9-81ED-4DB2-BD59-A6C34878D82A}">
                    <a16:rowId xmlns:a16="http://schemas.microsoft.com/office/drawing/2014/main" val="10000"/>
                  </a:ext>
                </a:extLst>
              </a:tr>
              <a:tr h="332019">
                <a:tc>
                  <a:txBody>
                    <a:bodyPr/>
                    <a:lstStyle/>
                    <a:p>
                      <a:pPr algn="ctr"/>
                      <a:r>
                        <a:rPr lang="en-US" sz="1600" b="1" dirty="0"/>
                        <a:t>Name2</a:t>
                      </a:r>
                    </a:p>
                  </a:txBody>
                  <a:tcPr marL="77740" marR="77740" marT="38870" marB="38870" anchor="ctr"/>
                </a:tc>
                <a:tc>
                  <a:txBody>
                    <a:bodyPr/>
                    <a:lstStyle/>
                    <a:p>
                      <a:pPr algn="ctr"/>
                      <a:r>
                        <a:rPr lang="en-US" sz="1600"/>
                        <a:t>Categorical</a:t>
                      </a:r>
                    </a:p>
                  </a:txBody>
                  <a:tcPr marL="77740" marR="77740" marT="38870" marB="38870" anchor="ctr"/>
                </a:tc>
                <a:tc>
                  <a:txBody>
                    <a:bodyPr/>
                    <a:lstStyle/>
                    <a:p>
                      <a:pPr algn="ctr"/>
                      <a:r>
                        <a:rPr lang="en-US" sz="1600"/>
                        <a:t>Sequence</a:t>
                      </a:r>
                    </a:p>
                  </a:txBody>
                  <a:tcPr marL="77740" marR="77740" marT="38870" marB="38870" anchor="ctr"/>
                </a:tc>
                <a:tc>
                  <a:txBody>
                    <a:bodyPr/>
                    <a:lstStyle/>
                    <a:p>
                      <a:pPr algn="ctr"/>
                      <a:r>
                        <a:rPr lang="en-US" sz="1600"/>
                        <a:t>Equal interval</a:t>
                      </a:r>
                    </a:p>
                  </a:txBody>
                  <a:tcPr marL="77740" marR="77740" marT="38870" marB="38870" anchor="ctr"/>
                </a:tc>
                <a:tc>
                  <a:txBody>
                    <a:bodyPr/>
                    <a:lstStyle/>
                    <a:p>
                      <a:pPr algn="ctr"/>
                      <a:r>
                        <a:rPr lang="en-US" sz="1600"/>
                        <a:t>Ratio</a:t>
                      </a:r>
                    </a:p>
                  </a:txBody>
                  <a:tcPr marL="77740" marR="77740" marT="38870" marB="38870" anchor="ctr"/>
                </a:tc>
                <a:extLst>
                  <a:ext uri="{0D108BD9-81ED-4DB2-BD59-A6C34878D82A}">
                    <a16:rowId xmlns:a16="http://schemas.microsoft.com/office/drawing/2014/main" val="10001"/>
                  </a:ext>
                </a:extLst>
              </a:tr>
              <a:tr h="584353">
                <a:tc>
                  <a:txBody>
                    <a:bodyPr/>
                    <a:lstStyle/>
                    <a:p>
                      <a:pPr algn="ctr"/>
                      <a:r>
                        <a:rPr lang="en-US" sz="1600" b="1" dirty="0"/>
                        <a:t>Name3</a:t>
                      </a:r>
                    </a:p>
                  </a:txBody>
                  <a:tcPr marL="77740" marR="77740" marT="38870" marB="38870" anchor="ctr"/>
                </a:tc>
                <a:tc>
                  <a:txBody>
                    <a:bodyPr/>
                    <a:lstStyle/>
                    <a:p>
                      <a:pPr algn="ctr"/>
                      <a:r>
                        <a:rPr lang="en-US" sz="1600"/>
                        <a:t>Set</a:t>
                      </a:r>
                    </a:p>
                  </a:txBody>
                  <a:tcPr marL="77740" marR="77740" marT="38870" marB="38870" anchor="ctr"/>
                </a:tc>
                <a:tc>
                  <a:txBody>
                    <a:bodyPr/>
                    <a:lstStyle/>
                    <a:p>
                      <a:pPr algn="ctr"/>
                      <a:r>
                        <a:rPr lang="en-US" sz="1600" dirty="0"/>
                        <a:t>Fully ordered, rank ordered</a:t>
                      </a:r>
                    </a:p>
                  </a:txBody>
                  <a:tcPr marL="77740" marR="77740" marT="38870" marB="38870" anchor="ctr"/>
                </a:tc>
                <a:tc>
                  <a:txBody>
                    <a:bodyPr/>
                    <a:lstStyle/>
                    <a:p>
                      <a:pPr algn="ctr"/>
                      <a:r>
                        <a:rPr lang="en-US" sz="1600"/>
                        <a:t>Unit size fixed</a:t>
                      </a:r>
                    </a:p>
                  </a:txBody>
                  <a:tcPr marL="77740" marR="77740" marT="38870" marB="38870" anchor="ctr"/>
                </a:tc>
                <a:tc>
                  <a:txBody>
                    <a:bodyPr/>
                    <a:lstStyle/>
                    <a:p>
                      <a:pPr algn="ctr"/>
                      <a:r>
                        <a:rPr lang="en-US" sz="1600"/>
                        <a:t>Zero or ref.pt fixed</a:t>
                      </a:r>
                    </a:p>
                  </a:txBody>
                  <a:tcPr marL="77740" marR="77740" marT="38870" marB="38870" anchor="ctr"/>
                </a:tc>
                <a:extLst>
                  <a:ext uri="{0D108BD9-81ED-4DB2-BD59-A6C34878D82A}">
                    <a16:rowId xmlns:a16="http://schemas.microsoft.com/office/drawing/2014/main" val="10002"/>
                  </a:ext>
                </a:extLst>
              </a:tr>
              <a:tr h="584353">
                <a:tc>
                  <a:txBody>
                    <a:bodyPr/>
                    <a:lstStyle/>
                    <a:p>
                      <a:pPr algn="ctr"/>
                      <a:r>
                        <a:rPr lang="en-US" sz="1600" b="1" dirty="0"/>
                        <a:t>Statistics</a:t>
                      </a:r>
                    </a:p>
                  </a:txBody>
                  <a:tcPr marL="77740" marR="77740" marT="38870" marB="38870" anchor="ctr"/>
                </a:tc>
                <a:tc>
                  <a:txBody>
                    <a:bodyPr/>
                    <a:lstStyle/>
                    <a:p>
                      <a:pPr algn="ctr"/>
                      <a:r>
                        <a:rPr lang="en-US" sz="1600" dirty="0"/>
                        <a:t>Count, Mode, chi-squared</a:t>
                      </a:r>
                    </a:p>
                  </a:txBody>
                  <a:tcPr marL="77740" marR="77740" marT="38870" marB="38870" anchor="ctr"/>
                </a:tc>
                <a:tc>
                  <a:txBody>
                    <a:bodyPr/>
                    <a:lstStyle/>
                    <a:p>
                      <a:pPr algn="ctr"/>
                      <a:r>
                        <a:rPr lang="en-US" sz="1600" dirty="0"/>
                        <a:t>+ median, rank order correlation</a:t>
                      </a:r>
                    </a:p>
                  </a:txBody>
                  <a:tcPr marL="77740" marR="77740" marT="38870" marB="38870" anchor="ctr"/>
                </a:tc>
                <a:tc>
                  <a:txBody>
                    <a:bodyPr/>
                    <a:lstStyle/>
                    <a:p>
                      <a:pPr algn="ctr"/>
                      <a:r>
                        <a:rPr lang="en-US" sz="1600" dirty="0"/>
                        <a:t>+ ANOVA, mean, </a:t>
                      </a:r>
                      <a:r>
                        <a:rPr lang="en-US" sz="1600" dirty="0" err="1"/>
                        <a:t>STDev</a:t>
                      </a:r>
                      <a:endParaRPr lang="en-US" sz="1600" dirty="0"/>
                    </a:p>
                  </a:txBody>
                  <a:tcPr marL="77740" marR="77740" marT="38870" marB="38870" anchor="ctr"/>
                </a:tc>
                <a:tc>
                  <a:txBody>
                    <a:bodyPr/>
                    <a:lstStyle/>
                    <a:p>
                      <a:pPr algn="ctr"/>
                      <a:r>
                        <a:rPr lang="en-US" sz="1600" dirty="0"/>
                        <a:t>+ logs??</a:t>
                      </a:r>
                    </a:p>
                  </a:txBody>
                  <a:tcPr marL="77740" marR="77740" marT="38870" marB="38870" anchor="ctr"/>
                </a:tc>
                <a:extLst>
                  <a:ext uri="{0D108BD9-81ED-4DB2-BD59-A6C34878D82A}">
                    <a16:rowId xmlns:a16="http://schemas.microsoft.com/office/drawing/2014/main" val="10003"/>
                  </a:ext>
                </a:extLst>
              </a:tr>
              <a:tr h="829499">
                <a:tc>
                  <a:txBody>
                    <a:bodyPr/>
                    <a:lstStyle/>
                    <a:p>
                      <a:pPr algn="ctr"/>
                      <a:r>
                        <a:rPr lang="en-US" sz="1600" b="1" dirty="0"/>
                        <a:t>Example1</a:t>
                      </a:r>
                    </a:p>
                  </a:txBody>
                  <a:tcPr marL="77740" marR="77740" marT="38870" marB="38870" anchor="ctr"/>
                </a:tc>
                <a:tc>
                  <a:txBody>
                    <a:bodyPr/>
                    <a:lstStyle/>
                    <a:p>
                      <a:pPr algn="ctr"/>
                      <a:r>
                        <a:rPr lang="en-US" sz="1600"/>
                        <a:t>Set of participants, makes of car</a:t>
                      </a:r>
                    </a:p>
                  </a:txBody>
                  <a:tcPr marL="77740" marR="77740" marT="38870" marB="38870" anchor="ctr"/>
                </a:tc>
                <a:tc>
                  <a:txBody>
                    <a:bodyPr/>
                    <a:lstStyle/>
                    <a:p>
                      <a:pPr algn="ctr"/>
                      <a:r>
                        <a:rPr lang="en-US" sz="1600"/>
                        <a:t>order of finishing a race</a:t>
                      </a:r>
                    </a:p>
                  </a:txBody>
                  <a:tcPr marL="77740" marR="77740" marT="38870" marB="38870" anchor="ctr"/>
                </a:tc>
                <a:tc>
                  <a:txBody>
                    <a:bodyPr/>
                    <a:lstStyle/>
                    <a:p>
                      <a:pPr algn="ctr"/>
                      <a:r>
                        <a:rPr lang="en-US" sz="1600"/>
                        <a:t>centigrade scale</a:t>
                      </a:r>
                    </a:p>
                  </a:txBody>
                  <a:tcPr marL="77740" marR="77740" marT="38870" marB="38870" anchor="ctr"/>
                </a:tc>
                <a:tc>
                  <a:txBody>
                    <a:bodyPr/>
                    <a:lstStyle/>
                    <a:p>
                      <a:pPr algn="ctr"/>
                      <a:r>
                        <a:rPr lang="en-US" sz="1600"/>
                        <a:t>Degrees Kelvin or absolute</a:t>
                      </a:r>
                    </a:p>
                  </a:txBody>
                  <a:tcPr marL="77740" marR="77740" marT="38870" marB="38870" anchor="ctr"/>
                </a:tc>
                <a:extLst>
                  <a:ext uri="{0D108BD9-81ED-4DB2-BD59-A6C34878D82A}">
                    <a16:rowId xmlns:a16="http://schemas.microsoft.com/office/drawing/2014/main" val="10004"/>
                  </a:ext>
                </a:extLst>
              </a:tr>
              <a:tr h="836686">
                <a:tc>
                  <a:txBody>
                    <a:bodyPr/>
                    <a:lstStyle/>
                    <a:p>
                      <a:pPr algn="ctr"/>
                      <a:r>
                        <a:rPr lang="en-US" sz="1600" b="1" dirty="0"/>
                        <a:t>Transformations/ rescaling allowed</a:t>
                      </a:r>
                    </a:p>
                  </a:txBody>
                  <a:tcPr marL="77740" marR="77740" marT="38870" marB="38870" anchor="ctr"/>
                </a:tc>
                <a:tc>
                  <a:txBody>
                    <a:bodyPr/>
                    <a:lstStyle/>
                    <a:p>
                      <a:pPr algn="ctr"/>
                      <a:r>
                        <a:rPr lang="en-US" sz="1600" dirty="0"/>
                        <a:t>Rename</a:t>
                      </a:r>
                    </a:p>
                  </a:txBody>
                  <a:tcPr marL="77740" marR="77740" marT="38870" marB="38870" anchor="ctr"/>
                </a:tc>
                <a:tc>
                  <a:txBody>
                    <a:bodyPr/>
                    <a:lstStyle/>
                    <a:p>
                      <a:pPr algn="ctr"/>
                      <a:r>
                        <a:rPr lang="en-US" sz="1600"/>
                        <a:t>Montonic (any curve that always increases)</a:t>
                      </a:r>
                    </a:p>
                  </a:txBody>
                  <a:tcPr marL="77740" marR="77740" marT="38870" marB="38870" anchor="ctr"/>
                </a:tc>
                <a:tc>
                  <a:txBody>
                    <a:bodyPr/>
                    <a:lstStyle/>
                    <a:p>
                      <a:pPr algn="ctr"/>
                      <a:r>
                        <a:rPr lang="en-US" sz="1600"/>
                        <a:t>Linear</a:t>
                      </a:r>
                    </a:p>
                  </a:txBody>
                  <a:tcPr marL="77740" marR="77740" marT="38870" marB="38870" anchor="ctr"/>
                </a:tc>
                <a:tc>
                  <a:txBody>
                    <a:bodyPr/>
                    <a:lstStyle/>
                    <a:p>
                      <a:pPr algn="ctr"/>
                      <a:r>
                        <a:rPr lang="en-US" sz="1600"/>
                        <a:t>-</a:t>
                      </a:r>
                    </a:p>
                  </a:txBody>
                  <a:tcPr marL="77740" marR="77740" marT="38870" marB="38870" anchor="ctr"/>
                </a:tc>
                <a:extLst>
                  <a:ext uri="{0D108BD9-81ED-4DB2-BD59-A6C34878D82A}">
                    <a16:rowId xmlns:a16="http://schemas.microsoft.com/office/drawing/2014/main" val="10005"/>
                  </a:ext>
                </a:extLst>
              </a:tr>
              <a:tr h="579561">
                <a:tc>
                  <a:txBody>
                    <a:bodyPr/>
                    <a:lstStyle/>
                    <a:p>
                      <a:pPr algn="ctr"/>
                      <a:r>
                        <a:rPr lang="en-US" sz="1600" b="1" dirty="0"/>
                        <a:t>Transformations 2</a:t>
                      </a:r>
                    </a:p>
                  </a:txBody>
                  <a:tcPr marL="77740" marR="77740" marT="38870" marB="38870" anchor="ctr"/>
                </a:tc>
                <a:tc>
                  <a:txBody>
                    <a:bodyPr/>
                    <a:lstStyle/>
                    <a:p>
                      <a:pPr algn="ctr"/>
                      <a:r>
                        <a:rPr lang="en-US" sz="1600" dirty="0"/>
                        <a:t>Hash function</a:t>
                      </a:r>
                    </a:p>
                  </a:txBody>
                  <a:tcPr marL="77740" marR="77740" marT="38870" marB="38870" anchor="ctr"/>
                </a:tc>
                <a:tc>
                  <a:txBody>
                    <a:bodyPr/>
                    <a:lstStyle/>
                    <a:p>
                      <a:pPr algn="ctr"/>
                      <a:r>
                        <a:rPr lang="en-US" sz="1600" dirty="0" err="1"/>
                        <a:t>Montonic</a:t>
                      </a:r>
                      <a:endParaRPr lang="en-US" sz="1600" dirty="0"/>
                    </a:p>
                  </a:txBody>
                  <a:tcPr marL="77740" marR="77740" marT="38870" marB="38870" anchor="ctr"/>
                </a:tc>
                <a:tc>
                  <a:txBody>
                    <a:bodyPr/>
                    <a:lstStyle/>
                    <a:p>
                      <a:pPr algn="ctr"/>
                      <a:r>
                        <a:rPr lang="en-US" sz="1600"/>
                        <a:t>Add and multiply</a:t>
                      </a:r>
                    </a:p>
                  </a:txBody>
                  <a:tcPr marL="77740" marR="77740" marT="38870" marB="38870" anchor="ctr"/>
                </a:tc>
                <a:tc>
                  <a:txBody>
                    <a:bodyPr/>
                    <a:lstStyle/>
                    <a:p>
                      <a:pPr algn="ctr"/>
                      <a:r>
                        <a:rPr lang="en-US" sz="1600"/>
                        <a:t>multiply?</a:t>
                      </a:r>
                    </a:p>
                  </a:txBody>
                  <a:tcPr marL="77740" marR="77740" marT="38870" marB="38870" anchor="ctr"/>
                </a:tc>
                <a:extLst>
                  <a:ext uri="{0D108BD9-81ED-4DB2-BD59-A6C34878D82A}">
                    <a16:rowId xmlns:a16="http://schemas.microsoft.com/office/drawing/2014/main" val="10006"/>
                  </a:ext>
                </a:extLst>
              </a:tr>
              <a:tr h="836686">
                <a:tc>
                  <a:txBody>
                    <a:bodyPr/>
                    <a:lstStyle/>
                    <a:p>
                      <a:pPr algn="ctr"/>
                      <a:r>
                        <a:rPr lang="en-US" sz="1600" b="1" dirty="0"/>
                        <a:t>Transformation examples</a:t>
                      </a:r>
                    </a:p>
                  </a:txBody>
                  <a:tcPr marL="77740" marR="77740" marT="38870" marB="38870" anchor="ctr"/>
                </a:tc>
                <a:tc>
                  <a:txBody>
                    <a:bodyPr/>
                    <a:lstStyle/>
                    <a:p>
                      <a:pPr algn="ctr"/>
                      <a:r>
                        <a:rPr lang="en-US" sz="1600" dirty="0"/>
                        <a:t>1:1 mapping, Assign </a:t>
                      </a:r>
                      <a:r>
                        <a:rPr lang="en-US" sz="1600" dirty="0" err="1"/>
                        <a:t>colours</a:t>
                      </a:r>
                      <a:r>
                        <a:rPr lang="en-US" sz="1600" dirty="0"/>
                        <a:t> for lines on a chart</a:t>
                      </a:r>
                    </a:p>
                  </a:txBody>
                  <a:tcPr marL="77740" marR="77740" marT="38870" marB="38870" anchor="ctr"/>
                </a:tc>
                <a:tc>
                  <a:txBody>
                    <a:bodyPr/>
                    <a:lstStyle/>
                    <a:p>
                      <a:pPr algn="ctr"/>
                      <a:r>
                        <a:rPr lang="en-US" sz="1600"/>
                        <a:t>Sorting. Log or exp</a:t>
                      </a:r>
                    </a:p>
                  </a:txBody>
                  <a:tcPr marL="77740" marR="77740" marT="38870" marB="38870" anchor="ctr"/>
                </a:tc>
                <a:tc>
                  <a:txBody>
                    <a:bodyPr/>
                    <a:lstStyle/>
                    <a:p>
                      <a:pPr algn="ctr"/>
                      <a:r>
                        <a:rPr lang="en-US" sz="1600"/>
                        <a:t>Z-transform, renormalise IQ scores</a:t>
                      </a:r>
                    </a:p>
                  </a:txBody>
                  <a:tcPr marL="77740" marR="77740" marT="38870" marB="38870" anchor="ctr"/>
                </a:tc>
                <a:tc>
                  <a:txBody>
                    <a:bodyPr/>
                    <a:lstStyle/>
                    <a:p>
                      <a:pPr algn="ctr"/>
                      <a:r>
                        <a:rPr lang="en-US" sz="1600"/>
                        <a:t>Scale (zoom in or out)</a:t>
                      </a:r>
                    </a:p>
                  </a:txBody>
                  <a:tcPr marL="77740" marR="77740" marT="38870" marB="38870" anchor="ctr"/>
                </a:tc>
                <a:extLst>
                  <a:ext uri="{0D108BD9-81ED-4DB2-BD59-A6C34878D82A}">
                    <a16:rowId xmlns:a16="http://schemas.microsoft.com/office/drawing/2014/main" val="10007"/>
                  </a:ext>
                </a:extLst>
              </a:tr>
              <a:tr h="579561">
                <a:tc>
                  <a:txBody>
                    <a:bodyPr/>
                    <a:lstStyle/>
                    <a:p>
                      <a:pPr algn="ctr"/>
                      <a:r>
                        <a:rPr lang="en-US" sz="1600" b="1" dirty="0"/>
                        <a:t>Types of relativity</a:t>
                      </a:r>
                    </a:p>
                  </a:txBody>
                  <a:tcPr marL="77740" marR="77740" marT="38870" marB="38870" anchor="ctr"/>
                </a:tc>
                <a:tc>
                  <a:txBody>
                    <a:bodyPr/>
                    <a:lstStyle/>
                    <a:p>
                      <a:pPr algn="ctr"/>
                      <a:r>
                        <a:rPr lang="en-US" sz="1600"/>
                        <a:t>A≠B</a:t>
                      </a:r>
                    </a:p>
                  </a:txBody>
                  <a:tcPr marL="77740" marR="77740" marT="38870" marB="38870" anchor="ctr"/>
                </a:tc>
                <a:tc>
                  <a:txBody>
                    <a:bodyPr/>
                    <a:lstStyle/>
                    <a:p>
                      <a:pPr algn="ctr"/>
                      <a:r>
                        <a:rPr lang="en-US" sz="1600"/>
                        <a:t>A&gt;B</a:t>
                      </a:r>
                    </a:p>
                  </a:txBody>
                  <a:tcPr marL="77740" marR="77740" marT="38870" marB="38870" anchor="ctr"/>
                </a:tc>
                <a:tc>
                  <a:txBody>
                    <a:bodyPr/>
                    <a:lstStyle/>
                    <a:p>
                      <a:pPr algn="ctr"/>
                      <a:r>
                        <a:rPr lang="en-US" sz="1600"/>
                        <a:t>|(A-B)|  &gt;  |(C-D)|</a:t>
                      </a:r>
                    </a:p>
                  </a:txBody>
                  <a:tcPr marL="77740" marR="77740" marT="38870" marB="38870" anchor="ctr"/>
                </a:tc>
                <a:tc>
                  <a:txBody>
                    <a:bodyPr/>
                    <a:lstStyle/>
                    <a:p>
                      <a:pPr algn="ctr"/>
                      <a:r>
                        <a:rPr lang="en-US" sz="1600"/>
                        <a:t>?</a:t>
                      </a:r>
                    </a:p>
                  </a:txBody>
                  <a:tcPr marL="77740" marR="77740" marT="38870" marB="38870" anchor="ctr"/>
                </a:tc>
                <a:extLst>
                  <a:ext uri="{0D108BD9-81ED-4DB2-BD59-A6C34878D82A}">
                    <a16:rowId xmlns:a16="http://schemas.microsoft.com/office/drawing/2014/main" val="10008"/>
                  </a:ext>
                </a:extLst>
              </a:tr>
              <a:tr h="584353">
                <a:tc>
                  <a:txBody>
                    <a:bodyPr/>
                    <a:lstStyle/>
                    <a:p>
                      <a:pPr algn="ctr"/>
                      <a:r>
                        <a:rPr lang="en-US" sz="1600" b="1" dirty="0"/>
                        <a:t>Types of absolute</a:t>
                      </a:r>
                    </a:p>
                  </a:txBody>
                  <a:tcPr marL="77740" marR="77740" marT="38870" marB="38870" anchor="ctr"/>
                </a:tc>
                <a:tc>
                  <a:txBody>
                    <a:bodyPr/>
                    <a:lstStyle/>
                    <a:p>
                      <a:pPr algn="ctr"/>
                      <a:r>
                        <a:rPr lang="en-US" sz="1600"/>
                        <a:t>Identity of individual entities</a:t>
                      </a:r>
                    </a:p>
                  </a:txBody>
                  <a:tcPr marL="77740" marR="77740" marT="38870" marB="38870" anchor="ctr"/>
                </a:tc>
                <a:tc>
                  <a:txBody>
                    <a:bodyPr/>
                    <a:lstStyle/>
                    <a:p>
                      <a:pPr algn="ctr"/>
                      <a:r>
                        <a:rPr lang="en-US" sz="1600"/>
                        <a:t>order, seqeuence</a:t>
                      </a:r>
                    </a:p>
                  </a:txBody>
                  <a:tcPr marL="77740" marR="77740" marT="38870" marB="38870" anchor="ctr"/>
                </a:tc>
                <a:tc>
                  <a:txBody>
                    <a:bodyPr/>
                    <a:lstStyle/>
                    <a:p>
                      <a:pPr algn="ctr"/>
                      <a:r>
                        <a:rPr lang="en-US" sz="1600"/>
                        <a:t>intervals, differences</a:t>
                      </a:r>
                    </a:p>
                  </a:txBody>
                  <a:tcPr marL="77740" marR="77740" marT="38870" marB="38870" anchor="ctr"/>
                </a:tc>
                <a:tc>
                  <a:txBody>
                    <a:bodyPr/>
                    <a:lstStyle/>
                    <a:p>
                      <a:pPr algn="ctr"/>
                      <a:r>
                        <a:rPr lang="en-US" sz="1600" dirty="0"/>
                        <a:t>ratios, proportions</a:t>
                      </a:r>
                    </a:p>
                  </a:txBody>
                  <a:tcPr marL="77740" marR="77740" marT="38870" marB="38870"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2330977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609600" y="274638"/>
            <a:ext cx="9956800" cy="626510"/>
          </a:xfrm>
        </p:spPr>
        <p:txBody>
          <a:bodyPr/>
          <a:lstStyle/>
          <a:p>
            <a:pPr eaLnBrk="1" hangingPunct="1"/>
            <a:r>
              <a:rPr lang="en-US" altLang="en-US" b="1" dirty="0">
                <a:solidFill>
                  <a:schemeClr val="tx1"/>
                </a:solidFill>
                <a:latin typeface="Calibri" panose="020F0502020204030204" pitchFamily="34" charset="0"/>
                <a:cs typeface="Calibri" panose="020F0502020204030204" pitchFamily="34" charset="0"/>
              </a:rPr>
              <a:t>Attributes</a:t>
            </a:r>
          </a:p>
        </p:txBody>
      </p:sp>
      <p:sp>
        <p:nvSpPr>
          <p:cNvPr id="3" name="Slide Number Placeholder 2">
            <a:extLst>
              <a:ext uri="{FF2B5EF4-FFF2-40B4-BE49-F238E27FC236}">
                <a16:creationId xmlns:a16="http://schemas.microsoft.com/office/drawing/2014/main" id="{16746C81-C38E-4941-B6C8-6A2F0BAD4648}"/>
              </a:ext>
            </a:extLst>
          </p:cNvPr>
          <p:cNvSpPr>
            <a:spLocks noGrp="1"/>
          </p:cNvSpPr>
          <p:nvPr>
            <p:ph type="sldNum" sz="quarter" idx="15"/>
          </p:nvPr>
        </p:nvSpPr>
        <p:spPr/>
        <p:txBody>
          <a:bodyPr/>
          <a:lstStyle/>
          <a:p>
            <a:fld id="{B6F15528-21DE-4FAA-801E-634DDDAF4B2B}" type="slidenum">
              <a:rPr lang="en-US" b="0" smtClean="0">
                <a:solidFill>
                  <a:schemeClr val="tx1"/>
                </a:solidFill>
                <a:latin typeface="Calibri" panose="020F0502020204030204" pitchFamily="34" charset="0"/>
                <a:cs typeface="Calibri" panose="020F0502020204030204" pitchFamily="34" charset="0"/>
              </a:rPr>
              <a:pPr/>
              <a:t>24</a:t>
            </a:fld>
            <a:endParaRPr lang="en-US" b="0">
              <a:solidFill>
                <a:schemeClr val="tx1"/>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07222897"/>
              </p:ext>
            </p:extLst>
          </p:nvPr>
        </p:nvGraphicFramePr>
        <p:xfrm>
          <a:off x="1014882" y="1345403"/>
          <a:ext cx="9551517" cy="2194560"/>
        </p:xfrm>
        <a:graphic>
          <a:graphicData uri="http://schemas.openxmlformats.org/drawingml/2006/table">
            <a:tbl>
              <a:tblPr>
                <a:tableStyleId>{5940675A-B579-460E-94D1-54222C63F5DA}</a:tableStyleId>
              </a:tblPr>
              <a:tblGrid>
                <a:gridCol w="2045960">
                  <a:extLst>
                    <a:ext uri="{9D8B030D-6E8A-4147-A177-3AD203B41FA5}">
                      <a16:colId xmlns:a16="http://schemas.microsoft.com/office/drawing/2014/main" val="20000"/>
                    </a:ext>
                  </a:extLst>
                </a:gridCol>
                <a:gridCol w="7505557">
                  <a:extLst>
                    <a:ext uri="{9D8B030D-6E8A-4147-A177-3AD203B41FA5}">
                      <a16:colId xmlns:a16="http://schemas.microsoft.com/office/drawing/2014/main" val="20001"/>
                    </a:ext>
                  </a:extLst>
                </a:gridCol>
              </a:tblGrid>
              <a:tr h="365760">
                <a:tc>
                  <a:txBody>
                    <a:bodyPr/>
                    <a:lstStyle/>
                    <a:p>
                      <a:r>
                        <a:rPr lang="en-US" sz="2400" b="1" dirty="0">
                          <a:latin typeface="Calibri" panose="020F0502020204030204" pitchFamily="34" charset="0"/>
                          <a:cs typeface="Calibri" panose="020F0502020204030204" pitchFamily="34" charset="0"/>
                        </a:rPr>
                        <a:t>Nominal</a:t>
                      </a:r>
                    </a:p>
                  </a:txBody>
                  <a:tcPr marL="38100" marR="38100" marT="38100" marB="38100" anchor="ctr"/>
                </a:tc>
                <a:tc>
                  <a:txBody>
                    <a:bodyPr/>
                    <a:lstStyle/>
                    <a:p>
                      <a:pPr marL="0" algn="l" rtl="0" eaLnBrk="1" latinLnBrk="0" hangingPunct="1"/>
                      <a:r>
                        <a:rPr kumimoji="0" lang="en-US" sz="1800" kern="1200" dirty="0">
                          <a:solidFill>
                            <a:schemeClr val="tx1"/>
                          </a:solidFill>
                          <a:latin typeface="Calibri" panose="020F0502020204030204" pitchFamily="34" charset="0"/>
                          <a:ea typeface="+mn-ea"/>
                          <a:cs typeface="Calibri" panose="020F0502020204030204" pitchFamily="34" charset="0"/>
                        </a:rPr>
                        <a:t>Just names, IDs</a:t>
                      </a:r>
                    </a:p>
                  </a:txBody>
                  <a:tcPr marL="38100" marR="38100" marT="38100" marB="38100" anchor="ctr"/>
                </a:tc>
                <a:extLst>
                  <a:ext uri="{0D108BD9-81ED-4DB2-BD59-A6C34878D82A}">
                    <a16:rowId xmlns:a16="http://schemas.microsoft.com/office/drawing/2014/main" val="10000"/>
                  </a:ext>
                </a:extLst>
              </a:tr>
              <a:tr h="655320">
                <a:tc>
                  <a:txBody>
                    <a:bodyPr/>
                    <a:lstStyle/>
                    <a:p>
                      <a:r>
                        <a:rPr lang="en-US" sz="2400" b="1" dirty="0">
                          <a:latin typeface="Calibri" panose="020F0502020204030204" pitchFamily="34" charset="0"/>
                          <a:cs typeface="Calibri" panose="020F0502020204030204" pitchFamily="34" charset="0"/>
                        </a:rPr>
                        <a:t>Ordinal</a:t>
                      </a:r>
                    </a:p>
                  </a:txBody>
                  <a:tcPr marL="38100" marR="38100" marT="38100" marB="38100" anchor="ctr"/>
                </a:tc>
                <a:tc>
                  <a:txBody>
                    <a:bodyPr/>
                    <a:lstStyle/>
                    <a:p>
                      <a:pPr marL="0" algn="l" rtl="0" eaLnBrk="1" latinLnBrk="0" hangingPunct="1"/>
                      <a:r>
                        <a:rPr kumimoji="0" lang="en-US" sz="1800" kern="1200" dirty="0">
                          <a:solidFill>
                            <a:schemeClr val="tx1"/>
                          </a:solidFill>
                          <a:latin typeface="Calibri" panose="020F0502020204030204" pitchFamily="34" charset="0"/>
                          <a:ea typeface="+mn-ea"/>
                          <a:cs typeface="Calibri" panose="020F0502020204030204" pitchFamily="34" charset="0"/>
                        </a:rPr>
                        <a:t>Have / represent rank order (e.g. fully agree, mostly agree, somewhat agree)</a:t>
                      </a:r>
                    </a:p>
                  </a:txBody>
                  <a:tcPr marL="38100" marR="38100" marT="38100" marB="38100" anchor="ctr"/>
                </a:tc>
                <a:extLst>
                  <a:ext uri="{0D108BD9-81ED-4DB2-BD59-A6C34878D82A}">
                    <a16:rowId xmlns:a16="http://schemas.microsoft.com/office/drawing/2014/main" val="10001"/>
                  </a:ext>
                </a:extLst>
              </a:tr>
              <a:tr h="655320">
                <a:tc>
                  <a:txBody>
                    <a:bodyPr/>
                    <a:lstStyle/>
                    <a:p>
                      <a:r>
                        <a:rPr lang="en-US" sz="2400" b="1" dirty="0">
                          <a:latin typeface="Calibri" panose="020F0502020204030204" pitchFamily="34" charset="0"/>
                          <a:cs typeface="Calibri" panose="020F0502020204030204" pitchFamily="34" charset="0"/>
                        </a:rPr>
                        <a:t>Interval</a:t>
                      </a:r>
                    </a:p>
                  </a:txBody>
                  <a:tcPr marL="38100" marR="38100" marT="38100" marB="38100" anchor="ctr"/>
                </a:tc>
                <a:tc>
                  <a:txBody>
                    <a:bodyPr/>
                    <a:lstStyle/>
                    <a:p>
                      <a:r>
                        <a:rPr kumimoji="0" lang="en-US" sz="1800" kern="1200" dirty="0">
                          <a:solidFill>
                            <a:schemeClr val="tx1"/>
                          </a:solidFill>
                          <a:latin typeface="Calibri" panose="020F0502020204030204" pitchFamily="34" charset="0"/>
                          <a:ea typeface="+mn-ea"/>
                          <a:cs typeface="Calibri" panose="020F0502020204030204" pitchFamily="34" charset="0"/>
                        </a:rPr>
                        <a:t>Has a fixed size of interval between data points. (E.g. degrees Centigrade)</a:t>
                      </a:r>
                    </a:p>
                  </a:txBody>
                  <a:tcPr marL="38100" marR="38100" marT="38100" marB="38100" anchor="ctr"/>
                </a:tc>
                <a:extLst>
                  <a:ext uri="{0D108BD9-81ED-4DB2-BD59-A6C34878D82A}">
                    <a16:rowId xmlns:a16="http://schemas.microsoft.com/office/drawing/2014/main" val="10002"/>
                  </a:ext>
                </a:extLst>
              </a:tr>
              <a:tr h="365760">
                <a:tc>
                  <a:txBody>
                    <a:bodyPr/>
                    <a:lstStyle/>
                    <a:p>
                      <a:r>
                        <a:rPr lang="en-US" sz="2400" b="1" dirty="0">
                          <a:latin typeface="Calibri" panose="020F0502020204030204" pitchFamily="34" charset="0"/>
                          <a:cs typeface="Calibri" panose="020F0502020204030204" pitchFamily="34" charset="0"/>
                        </a:rPr>
                        <a:t>Ratio</a:t>
                      </a:r>
                    </a:p>
                  </a:txBody>
                  <a:tcPr marL="38100" marR="38100" marT="38100" marB="38100" anchor="ctr"/>
                </a:tc>
                <a:tc>
                  <a:txBody>
                    <a:bodyPr/>
                    <a:lstStyle/>
                    <a:p>
                      <a:r>
                        <a:rPr kumimoji="0" lang="en-US" sz="1800" kern="1200" dirty="0">
                          <a:solidFill>
                            <a:schemeClr val="tx1"/>
                          </a:solidFill>
                          <a:latin typeface="Calibri" panose="020F0502020204030204" pitchFamily="34" charset="0"/>
                          <a:ea typeface="+mn-ea"/>
                          <a:cs typeface="Calibri" panose="020F0502020204030204" pitchFamily="34" charset="0"/>
                        </a:rPr>
                        <a:t>Has a true zero point (e.g. mass, length)</a:t>
                      </a:r>
                    </a:p>
                  </a:txBody>
                  <a:tcPr marL="38100" marR="38100" marT="38100" marB="3810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470105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5A118-A1B2-4782-933A-A8293C5CAE71}"/>
              </a:ext>
            </a:extLst>
          </p:cNvPr>
          <p:cNvSpPr>
            <a:spLocks noGrp="1"/>
          </p:cNvSpPr>
          <p:nvPr>
            <p:ph type="ctrTitle"/>
          </p:nvPr>
        </p:nvSpPr>
        <p:spPr>
          <a:xfrm>
            <a:off x="2160104" y="1759226"/>
            <a:ext cx="8229600" cy="1894362"/>
          </a:xfrm>
        </p:spPr>
        <p:txBody>
          <a:bodyPr/>
          <a:lstStyle/>
          <a:p>
            <a:pPr algn="ctr"/>
            <a:r>
              <a:rPr lang="en-US" sz="3200" dirty="0">
                <a:solidFill>
                  <a:srgbClr val="C00000"/>
                </a:solidFill>
                <a:latin typeface="Calibri" pitchFamily="34" charset="0"/>
                <a:cs typeface="Calibri" pitchFamily="34" charset="0"/>
              </a:rPr>
              <a:t>19CSE305 </a:t>
            </a:r>
            <a:r>
              <a:rPr lang="en-IN" sz="3200" dirty="0">
                <a:solidFill>
                  <a:srgbClr val="C00000"/>
                </a:solidFill>
                <a:latin typeface="Calibri" pitchFamily="34" charset="0"/>
                <a:cs typeface="Calibri" pitchFamily="34" charset="0"/>
              </a:rPr>
              <a:t>MACHINE LEARNING</a:t>
            </a:r>
            <a:br>
              <a:rPr lang="en-IN" sz="3200" dirty="0">
                <a:solidFill>
                  <a:srgbClr val="C00000"/>
                </a:solidFill>
                <a:latin typeface="Calibri" pitchFamily="34" charset="0"/>
                <a:cs typeface="Calibri" pitchFamily="34" charset="0"/>
              </a:rPr>
            </a:br>
            <a:r>
              <a:rPr lang="en-IN" sz="3200" dirty="0">
                <a:solidFill>
                  <a:srgbClr val="C00000"/>
                </a:solidFill>
                <a:latin typeface="Calibri" pitchFamily="34" charset="0"/>
                <a:cs typeface="Calibri" pitchFamily="34" charset="0"/>
              </a:rPr>
              <a:t>Lecture 4</a:t>
            </a:r>
            <a:r>
              <a:rPr lang="en-IN" sz="3200">
                <a:solidFill>
                  <a:srgbClr val="C00000"/>
                </a:solidFill>
                <a:latin typeface="Calibri" pitchFamily="34" charset="0"/>
                <a:cs typeface="Calibri" pitchFamily="34" charset="0"/>
              </a:rPr>
              <a:t>_P2 </a:t>
            </a:r>
            <a:endParaRPr lang="en-IN" dirty="0"/>
          </a:p>
        </p:txBody>
      </p:sp>
      <p:sp>
        <p:nvSpPr>
          <p:cNvPr id="3" name="Subtitle 2">
            <a:extLst>
              <a:ext uri="{FF2B5EF4-FFF2-40B4-BE49-F238E27FC236}">
                <a16:creationId xmlns:a16="http://schemas.microsoft.com/office/drawing/2014/main" id="{131F141D-EA53-4926-8443-CCD277DAC6E9}"/>
              </a:ext>
            </a:extLst>
          </p:cNvPr>
          <p:cNvSpPr>
            <a:spLocks noGrp="1"/>
          </p:cNvSpPr>
          <p:nvPr>
            <p:ph type="subTitle" idx="1"/>
          </p:nvPr>
        </p:nvSpPr>
        <p:spPr>
          <a:xfrm>
            <a:off x="3286540" y="4380470"/>
            <a:ext cx="8229600" cy="509582"/>
          </a:xfrm>
        </p:spPr>
        <p:txBody>
          <a:bodyPr/>
          <a:lstStyle/>
          <a:p>
            <a:r>
              <a:rPr lang="en-US" altLang="en-US" sz="1800" b="1" dirty="0"/>
              <a:t>Basic Statistical Descriptions of Data</a:t>
            </a:r>
            <a:endParaRPr lang="en-IN" dirty="0"/>
          </a:p>
        </p:txBody>
      </p:sp>
    </p:spTree>
    <p:extLst>
      <p:ext uri="{BB962C8B-B14F-4D97-AF65-F5344CB8AC3E}">
        <p14:creationId xmlns:p14="http://schemas.microsoft.com/office/powerpoint/2010/main" val="27116048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036DD-9A2B-492E-8B42-FD432B21530B}"/>
              </a:ext>
            </a:extLst>
          </p:cNvPr>
          <p:cNvSpPr>
            <a:spLocks noGrp="1"/>
          </p:cNvSpPr>
          <p:nvPr>
            <p:ph type="title"/>
          </p:nvPr>
        </p:nvSpPr>
        <p:spPr>
          <a:xfrm>
            <a:off x="609600" y="274638"/>
            <a:ext cx="10681252" cy="1143000"/>
          </a:xfrm>
        </p:spPr>
        <p:txBody>
          <a:bodyPr>
            <a:normAutofit/>
          </a:bodyPr>
          <a:lstStyle/>
          <a:p>
            <a:pPr algn="ctr"/>
            <a:r>
              <a:rPr lang="en-US" altLang="en-US" sz="3200" b="1" dirty="0">
                <a:solidFill>
                  <a:schemeClr val="tx1"/>
                </a:solidFill>
                <a:latin typeface="Calibri" panose="020F0502020204030204" pitchFamily="34" charset="0"/>
                <a:cs typeface="Calibri" panose="020F0502020204030204" pitchFamily="34" charset="0"/>
              </a:rPr>
              <a:t>Basic Statistical Descriptions of Data</a:t>
            </a:r>
            <a:endParaRPr lang="en-IN" sz="3200" b="1"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9145641-B310-4E88-A0E1-5D0A0575CBE4}"/>
              </a:ext>
            </a:extLst>
          </p:cNvPr>
          <p:cNvSpPr>
            <a:spLocks noGrp="1"/>
          </p:cNvSpPr>
          <p:nvPr>
            <p:ph sz="quarter" idx="1"/>
          </p:nvPr>
        </p:nvSpPr>
        <p:spPr>
          <a:xfrm>
            <a:off x="397565" y="1600200"/>
            <a:ext cx="10893285" cy="4873752"/>
          </a:xfrm>
        </p:spPr>
        <p:txBody>
          <a:bodyPr>
            <a:normAutofit/>
          </a:bodyPr>
          <a:lstStyle/>
          <a:p>
            <a:r>
              <a:rPr lang="en-US" dirty="0">
                <a:latin typeface="Calibri" panose="020F0502020204030204" pitchFamily="34" charset="0"/>
                <a:cs typeface="Calibri" panose="020F0502020204030204" pitchFamily="34" charset="0"/>
              </a:rPr>
              <a:t>Why</a:t>
            </a:r>
          </a:p>
          <a:p>
            <a:pPr lvl="1"/>
            <a:r>
              <a:rPr lang="en-US" sz="2400" dirty="0">
                <a:latin typeface="Calibri" panose="020F0502020204030204" pitchFamily="34" charset="0"/>
                <a:cs typeface="Calibri" panose="020F0502020204030204" pitchFamily="34" charset="0"/>
              </a:rPr>
              <a:t>To get overall picture of the data, basic </a:t>
            </a:r>
            <a:r>
              <a:rPr lang="en-US" altLang="en-US" sz="2400" dirty="0">
                <a:latin typeface="Calibri" panose="020F0502020204030204" pitchFamily="34" charset="0"/>
                <a:cs typeface="Calibri" panose="020F0502020204030204" pitchFamily="34" charset="0"/>
              </a:rPr>
              <a:t>Statistical Descriptions are used in data Analysis</a:t>
            </a:r>
            <a:endParaRPr lang="en-IN" altLang="en-US" sz="2400" dirty="0">
              <a:latin typeface="Calibri" panose="020F0502020204030204" pitchFamily="34" charset="0"/>
              <a:cs typeface="Calibri" panose="020F0502020204030204" pitchFamily="34" charset="0"/>
            </a:endParaRPr>
          </a:p>
          <a:p>
            <a:pPr lvl="1"/>
            <a:r>
              <a:rPr lang="en-IN" altLang="en-US" sz="2400" dirty="0">
                <a:latin typeface="Calibri" panose="020F0502020204030204" pitchFamily="34" charset="0"/>
                <a:cs typeface="Calibri" panose="020F0502020204030204" pitchFamily="34" charset="0"/>
              </a:rPr>
              <a:t>Statistical metrics can tell us if there are issues exist as extreme outliers and large deviation in the values of attributes</a:t>
            </a:r>
          </a:p>
          <a:p>
            <a:pPr lvl="2"/>
            <a:r>
              <a:rPr lang="en-IN" altLang="en-US" sz="2400" dirty="0">
                <a:latin typeface="Calibri" panose="020F0502020204030204" pitchFamily="34" charset="0"/>
                <a:cs typeface="Calibri" panose="020F0502020204030204" pitchFamily="34" charset="0"/>
              </a:rPr>
              <a:t>Outliers:</a:t>
            </a:r>
          </a:p>
          <a:p>
            <a:pPr lvl="3"/>
            <a:r>
              <a:rPr lang="en-IN" altLang="en-US" sz="2400" dirty="0">
                <a:latin typeface="Calibri" panose="020F0502020204030204" pitchFamily="34" charset="0"/>
                <a:cs typeface="Calibri" panose="020F0502020204030204" pitchFamily="34" charset="0"/>
              </a:rPr>
              <a:t>Data values differs significantly from other values</a:t>
            </a:r>
          </a:p>
          <a:p>
            <a:pPr lvl="3"/>
            <a:r>
              <a:rPr lang="en-IN" altLang="en-US" sz="2400" dirty="0">
                <a:latin typeface="Calibri" panose="020F0502020204030204" pitchFamily="34" charset="0"/>
                <a:cs typeface="Calibri" panose="020F0502020204030204" pitchFamily="34" charset="0"/>
              </a:rPr>
              <a:t>It affects the mean value of the data but little effect on median and mode.</a:t>
            </a:r>
            <a:endParaRPr lang="en-US" altLang="en-US" sz="24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689A21B4-4C72-408E-8A64-0E7ACD5B3865}"/>
              </a:ext>
            </a:extLst>
          </p:cNvPr>
          <p:cNvSpPr>
            <a:spLocks noGrp="1"/>
          </p:cNvSpPr>
          <p:nvPr>
            <p:ph type="sldNum" sz="quarter" idx="15"/>
          </p:nvPr>
        </p:nvSpPr>
        <p:spPr/>
        <p:txBody>
          <a:bodyPr/>
          <a:lstStyle/>
          <a:p>
            <a:fld id="{B6F15528-21DE-4FAA-801E-634DDDAF4B2B}" type="slidenum">
              <a:rPr lang="en-US" smtClean="0">
                <a:solidFill>
                  <a:schemeClr val="tx1"/>
                </a:solidFill>
                <a:latin typeface="Calibri" panose="020F0502020204030204" pitchFamily="34" charset="0"/>
                <a:cs typeface="Calibri" panose="020F0502020204030204" pitchFamily="34" charset="0"/>
              </a:rPr>
              <a:pPr/>
              <a:t>26</a:t>
            </a:fld>
            <a:endParaRPr lang="en-US">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226567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FD43-8361-4F78-B7B0-CFB1E4CD8FFD}"/>
              </a:ext>
            </a:extLst>
          </p:cNvPr>
          <p:cNvSpPr>
            <a:spLocks noGrp="1"/>
          </p:cNvSpPr>
          <p:nvPr>
            <p:ph type="title"/>
          </p:nvPr>
        </p:nvSpPr>
        <p:spPr>
          <a:xfrm>
            <a:off x="609599" y="274638"/>
            <a:ext cx="10561983" cy="1143000"/>
          </a:xfrm>
        </p:spPr>
        <p:txBody>
          <a:bodyPr>
            <a:normAutofit/>
          </a:bodyPr>
          <a:lstStyle/>
          <a:p>
            <a:r>
              <a:rPr lang="en-US" altLang="en-US" sz="3200" b="1" dirty="0">
                <a:solidFill>
                  <a:schemeClr val="tx1"/>
                </a:solidFill>
                <a:latin typeface="Calibri" panose="020F0502020204030204" pitchFamily="34" charset="0"/>
                <a:cs typeface="Calibri" panose="020F0502020204030204" pitchFamily="34" charset="0"/>
              </a:rPr>
              <a:t>Basic Statistical Descriptions of Data</a:t>
            </a:r>
            <a:endParaRPr lang="en-IN" sz="3200" b="1"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25BD113-A87B-4A41-B93A-9B224F519B6C}"/>
              </a:ext>
            </a:extLst>
          </p:cNvPr>
          <p:cNvSpPr>
            <a:spLocks noGrp="1"/>
          </p:cNvSpPr>
          <p:nvPr>
            <p:ph sz="quarter" idx="1"/>
          </p:nvPr>
        </p:nvSpPr>
        <p:spPr>
          <a:xfrm>
            <a:off x="609599" y="1600200"/>
            <a:ext cx="10774017" cy="4873752"/>
          </a:xfrm>
        </p:spPr>
        <p:txBody>
          <a:bodyPr>
            <a:normAutofit/>
          </a:bodyPr>
          <a:lstStyle/>
          <a:p>
            <a:r>
              <a:rPr lang="en-US" dirty="0">
                <a:latin typeface="Calibri" panose="020F0502020204030204" pitchFamily="34" charset="0"/>
                <a:cs typeface="Calibri" panose="020F0502020204030204" pitchFamily="34" charset="0"/>
              </a:rPr>
              <a:t>What</a:t>
            </a:r>
          </a:p>
          <a:p>
            <a:pPr lvl="1"/>
            <a:r>
              <a:rPr lang="en-IN" sz="2400" dirty="0">
                <a:latin typeface="Calibri" panose="020F0502020204030204" pitchFamily="34" charset="0"/>
                <a:cs typeface="Calibri" panose="020F0502020204030204" pitchFamily="34" charset="0"/>
              </a:rPr>
              <a:t>Measure of central tendency</a:t>
            </a:r>
          </a:p>
          <a:p>
            <a:pPr lvl="2"/>
            <a:r>
              <a:rPr lang="en-IN" sz="2400" dirty="0">
                <a:latin typeface="Calibri" panose="020F0502020204030204" pitchFamily="34" charset="0"/>
                <a:cs typeface="Calibri" panose="020F0502020204030204" pitchFamily="34" charset="0"/>
              </a:rPr>
              <a:t>Mean, Median and mode</a:t>
            </a:r>
          </a:p>
          <a:p>
            <a:pPr lvl="2"/>
            <a:r>
              <a:rPr lang="en-IN" sz="2400" dirty="0">
                <a:latin typeface="Calibri" panose="020F0502020204030204" pitchFamily="34" charset="0"/>
                <a:cs typeface="Calibri" panose="020F0502020204030204" pitchFamily="34" charset="0"/>
              </a:rPr>
              <a:t>Location of the centre of a data distribution</a:t>
            </a:r>
          </a:p>
          <a:p>
            <a:pPr lvl="2"/>
            <a:r>
              <a:rPr lang="en-IN" sz="2400" dirty="0">
                <a:latin typeface="Calibri" panose="020F0502020204030204" pitchFamily="34" charset="0"/>
                <a:cs typeface="Calibri" panose="020F0502020204030204" pitchFamily="34" charset="0"/>
              </a:rPr>
              <a:t>Where do most of the attribute values fall?</a:t>
            </a:r>
          </a:p>
          <a:p>
            <a:pPr lvl="1"/>
            <a:r>
              <a:rPr lang="en-IN" sz="2400" dirty="0">
                <a:latin typeface="Calibri" panose="020F0502020204030204" pitchFamily="34" charset="0"/>
                <a:cs typeface="Calibri" panose="020F0502020204030204" pitchFamily="34" charset="0"/>
              </a:rPr>
              <a:t>Dispersion Measure</a:t>
            </a:r>
          </a:p>
          <a:p>
            <a:pPr lvl="2"/>
            <a:r>
              <a:rPr lang="en-IN" sz="2400" dirty="0">
                <a:latin typeface="Calibri" panose="020F0502020204030204" pitchFamily="34" charset="0"/>
                <a:cs typeface="Calibri" panose="020F0502020204030204" pitchFamily="34" charset="0"/>
              </a:rPr>
              <a:t>Range, quartiles, inter quartile range, five number summary and box plots , variance and standard deviation</a:t>
            </a:r>
          </a:p>
          <a:p>
            <a:pPr lvl="2"/>
            <a:r>
              <a:rPr lang="en-IN" sz="2400" dirty="0">
                <a:latin typeface="Calibri" panose="020F0502020204030204" pitchFamily="34" charset="0"/>
                <a:cs typeface="Calibri" panose="020F0502020204030204" pitchFamily="34" charset="0"/>
              </a:rPr>
              <a:t>It describes how are the data spread out.</a:t>
            </a:r>
          </a:p>
          <a:p>
            <a:pPr lvl="2"/>
            <a:endParaRPr lang="en-IN" sz="24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38FFC851-576F-4E52-8E15-8F6F237B00A8}"/>
              </a:ext>
            </a:extLst>
          </p:cNvPr>
          <p:cNvSpPr>
            <a:spLocks noGrp="1"/>
          </p:cNvSpPr>
          <p:nvPr>
            <p:ph type="sldNum" sz="quarter" idx="15"/>
          </p:nvPr>
        </p:nvSpPr>
        <p:spPr/>
        <p:txBody>
          <a:bodyPr/>
          <a:lstStyle/>
          <a:p>
            <a:fld id="{B6F15528-21DE-4FAA-801E-634DDDAF4B2B}" type="slidenum">
              <a:rPr lang="en-US" smtClean="0">
                <a:latin typeface="Calibri" panose="020F0502020204030204" pitchFamily="34" charset="0"/>
                <a:cs typeface="Calibri" panose="020F0502020204030204" pitchFamily="34" charset="0"/>
              </a:rPr>
              <a:pPr/>
              <a:t>27</a:t>
            </a:fld>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01788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solidFill>
                  <a:schemeClr val="tx1"/>
                </a:solidFill>
                <a:latin typeface="Calibri" panose="020F0502020204030204" pitchFamily="34" charset="0"/>
                <a:cs typeface="Calibri" panose="020F0502020204030204" pitchFamily="34" charset="0"/>
              </a:rPr>
              <a:t>Descriptive Statistics</a:t>
            </a:r>
            <a:endParaRPr lang="en-IN" b="1" dirty="0">
              <a:solidFill>
                <a:schemeClr val="tx1"/>
              </a:solidFill>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82514-CFA6-4A8F-A460-223533FB41A1}"/>
              </a:ext>
            </a:extLst>
          </p:cNvPr>
          <p:cNvSpPr>
            <a:spLocks noGrp="1"/>
          </p:cNvSpPr>
          <p:nvPr>
            <p:ph type="sldNum" sz="quarter" idx="15"/>
          </p:nvPr>
        </p:nvSpPr>
        <p:spPr/>
        <p:txBody>
          <a:bodyPr/>
          <a:lstStyle/>
          <a:p>
            <a:fld id="{B6F15528-21DE-4FAA-801E-634DDDAF4B2B}" type="slidenum">
              <a:rPr lang="en-US" smtClean="0"/>
              <a:pPr/>
              <a:t>28</a:t>
            </a:fld>
            <a:endParaRPr lang="en-US"/>
          </a:p>
        </p:txBody>
      </p:sp>
      <p:pic>
        <p:nvPicPr>
          <p:cNvPr id="4" name="Picture 3"/>
          <p:cNvPicPr>
            <a:picLocks noChangeAspect="1"/>
          </p:cNvPicPr>
          <p:nvPr/>
        </p:nvPicPr>
        <p:blipFill>
          <a:blip r:embed="rId2"/>
          <a:stretch>
            <a:fillRect/>
          </a:stretch>
        </p:blipFill>
        <p:spPr>
          <a:xfrm>
            <a:off x="609600" y="1454565"/>
            <a:ext cx="10494194" cy="4879974"/>
          </a:xfrm>
          <a:prstGeom prst="rect">
            <a:avLst/>
          </a:prstGeom>
        </p:spPr>
      </p:pic>
    </p:spTree>
    <p:extLst>
      <p:ext uri="{BB962C8B-B14F-4D97-AF65-F5344CB8AC3E}">
        <p14:creationId xmlns:p14="http://schemas.microsoft.com/office/powerpoint/2010/main" val="1610275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795131" y="0"/>
            <a:ext cx="9144000" cy="596348"/>
          </a:xfrm>
        </p:spPr>
        <p:txBody>
          <a:bodyPr/>
          <a:lstStyle/>
          <a:p>
            <a:pPr eaLnBrk="1" hangingPunct="1"/>
            <a:r>
              <a:rPr lang="en-US" altLang="en-US" b="1" dirty="0">
                <a:solidFill>
                  <a:schemeClr val="tx1"/>
                </a:solidFill>
                <a:latin typeface="Calibri" panose="020F0502020204030204" pitchFamily="34" charset="0"/>
                <a:cs typeface="Calibri" panose="020F0502020204030204" pitchFamily="34" charset="0"/>
              </a:rPr>
              <a:t>Basic Statistical Descriptions of Data</a:t>
            </a:r>
          </a:p>
        </p:txBody>
      </p:sp>
      <p:sp>
        <p:nvSpPr>
          <p:cNvPr id="17412" name="Rectangle 3"/>
          <p:cNvSpPr>
            <a:spLocks noGrp="1" noChangeArrowheads="1"/>
          </p:cNvSpPr>
          <p:nvPr>
            <p:ph sz="quarter" idx="1"/>
          </p:nvPr>
        </p:nvSpPr>
        <p:spPr>
          <a:xfrm>
            <a:off x="176639" y="537661"/>
            <a:ext cx="10928684" cy="848729"/>
          </a:xfrm>
        </p:spPr>
        <p:txBody>
          <a:bodyPr>
            <a:normAutofit fontScale="85000" lnSpcReduction="10000"/>
          </a:bodyPr>
          <a:lstStyle/>
          <a:p>
            <a:pPr eaLnBrk="1" hangingPunct="1">
              <a:buSzPct val="80000"/>
            </a:pPr>
            <a:r>
              <a:rPr lang="en-US" altLang="en-US" sz="2400" u="sng" dirty="0"/>
              <a:t>Motivation</a:t>
            </a:r>
          </a:p>
          <a:p>
            <a:pPr lvl="1" eaLnBrk="1" hangingPunct="1">
              <a:buSzPct val="80000"/>
            </a:pPr>
            <a:r>
              <a:rPr lang="en-US" altLang="en-US" sz="2400" b="1" dirty="0">
                <a:solidFill>
                  <a:srgbClr val="FF0000"/>
                </a:solidFill>
              </a:rPr>
              <a:t>To better understand the data: central tendency, variation and spread</a:t>
            </a:r>
          </a:p>
        </p:txBody>
      </p:sp>
      <p:sp>
        <p:nvSpPr>
          <p:cNvPr id="2" name="Slide Number Placeholder 1">
            <a:extLst>
              <a:ext uri="{FF2B5EF4-FFF2-40B4-BE49-F238E27FC236}">
                <a16:creationId xmlns:a16="http://schemas.microsoft.com/office/drawing/2014/main" id="{A9805C2C-85D1-4A4D-9322-E8575DCCBB44}"/>
              </a:ext>
            </a:extLst>
          </p:cNvPr>
          <p:cNvSpPr>
            <a:spLocks noGrp="1"/>
          </p:cNvSpPr>
          <p:nvPr>
            <p:ph type="sldNum" sz="quarter" idx="15"/>
          </p:nvPr>
        </p:nvSpPr>
        <p:spPr/>
        <p:txBody>
          <a:bodyPr/>
          <a:lstStyle/>
          <a:p>
            <a:fld id="{B6F15528-21DE-4FAA-801E-634DDDAF4B2B}" type="slidenum">
              <a:rPr lang="en-US" smtClean="0"/>
              <a:pPr/>
              <a:t>29</a:t>
            </a:fld>
            <a:endParaRPr lang="en-US"/>
          </a:p>
        </p:txBody>
      </p:sp>
      <p:sp>
        <p:nvSpPr>
          <p:cNvPr id="5" name="Rectangle 3"/>
          <p:cNvSpPr txBox="1">
            <a:spLocks noChangeArrowheads="1"/>
          </p:cNvSpPr>
          <p:nvPr/>
        </p:nvSpPr>
        <p:spPr>
          <a:xfrm>
            <a:off x="176640" y="1365127"/>
            <a:ext cx="7827674" cy="40852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en-US" sz="2400" b="1" u="sng" dirty="0"/>
              <a:t>Data dispersion characteristics</a:t>
            </a:r>
            <a:r>
              <a:rPr lang="en-US" altLang="en-US" sz="2400" b="1" dirty="0"/>
              <a:t> </a:t>
            </a:r>
          </a:p>
          <a:p>
            <a:pPr lvl="1"/>
            <a:r>
              <a:rPr lang="en-US" altLang="en-US" sz="2400" b="1" dirty="0">
                <a:solidFill>
                  <a:srgbClr val="FF0000"/>
                </a:solidFill>
              </a:rPr>
              <a:t>Median, max, min, quantiles, outliers, variance</a:t>
            </a:r>
            <a:r>
              <a:rPr lang="en-US" altLang="en-US" sz="2400" dirty="0"/>
              <a:t>, ...</a:t>
            </a:r>
          </a:p>
          <a:p>
            <a:r>
              <a:rPr lang="en-US" altLang="en-US" sz="2400" u="sng" dirty="0"/>
              <a:t>Numerical dimensions</a:t>
            </a:r>
            <a:r>
              <a:rPr lang="en-US" altLang="en-US" sz="2400" dirty="0"/>
              <a:t> correspond to sorted intervals</a:t>
            </a:r>
          </a:p>
          <a:p>
            <a:pPr lvl="1"/>
            <a:r>
              <a:rPr lang="en-US" altLang="en-US" sz="2400" b="1" dirty="0"/>
              <a:t>Data dispersion</a:t>
            </a:r>
            <a:r>
              <a:rPr lang="en-US" altLang="en-US" sz="2400" dirty="0"/>
              <a:t>: </a:t>
            </a:r>
          </a:p>
          <a:p>
            <a:pPr lvl="2"/>
            <a:r>
              <a:rPr lang="en-US" altLang="en-US" sz="2400" dirty="0"/>
              <a:t>Analyzed with multiple granularities of precision</a:t>
            </a:r>
          </a:p>
          <a:p>
            <a:pPr lvl="1"/>
            <a:r>
              <a:rPr lang="en-US" altLang="en-US" sz="2400" dirty="0"/>
              <a:t>Boxplot or quantile analysis on sorted intervals</a:t>
            </a:r>
          </a:p>
          <a:p>
            <a:r>
              <a:rPr lang="en-US" altLang="en-US" sz="2400" u="sng" dirty="0"/>
              <a:t>Dispersion analysis on computed measures</a:t>
            </a:r>
            <a:endParaRPr lang="en-US" altLang="en-US" sz="2400" dirty="0"/>
          </a:p>
          <a:p>
            <a:pPr lvl="1"/>
            <a:r>
              <a:rPr lang="en-US" altLang="en-US" sz="2400" dirty="0"/>
              <a:t>Folding measures into numerical dimensions</a:t>
            </a:r>
          </a:p>
          <a:p>
            <a:pPr lvl="1"/>
            <a:r>
              <a:rPr lang="en-US" altLang="en-US" sz="2400" dirty="0"/>
              <a:t>Boxplot or quantile analysis on the transformed cube</a:t>
            </a:r>
            <a:endParaRPr lang="en-US" altLang="en-US" sz="2000" dirty="0"/>
          </a:p>
        </p:txBody>
      </p:sp>
      <p:pic>
        <p:nvPicPr>
          <p:cNvPr id="38916" name="Picture 4" descr="https://upload.wikimedia.org/wikipedia/commons/thumb/7/74/Normal_Distribution_PDF.svg/2000px-Normal_Distribution_PDF.svg.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075203" y="1386390"/>
            <a:ext cx="4423322" cy="2826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56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b="1" dirty="0">
                <a:solidFill>
                  <a:schemeClr val="tx1"/>
                </a:solidFill>
                <a:latin typeface="Calibri" panose="020F0502020204030204" pitchFamily="34" charset="0"/>
                <a:cs typeface="Calibri" panose="020F0502020204030204" pitchFamily="34" charset="0"/>
              </a:rPr>
              <a:t>Getting to Know Your Data</a:t>
            </a:r>
          </a:p>
        </p:txBody>
      </p:sp>
      <p:sp>
        <p:nvSpPr>
          <p:cNvPr id="16388" name="Rectangle 3"/>
          <p:cNvSpPr>
            <a:spLocks noGrp="1" noChangeArrowheads="1"/>
          </p:cNvSpPr>
          <p:nvPr>
            <p:ph sz="quarter" idx="1"/>
          </p:nvPr>
        </p:nvSpPr>
        <p:spPr>
          <a:xfrm>
            <a:off x="663388" y="1294960"/>
            <a:ext cx="10865223" cy="5257800"/>
          </a:xfrm>
        </p:spPr>
        <p:txBody>
          <a:bodyPr/>
          <a:lstStyle/>
          <a:p>
            <a:pPr>
              <a:lnSpc>
                <a:spcPct val="200000"/>
              </a:lnSpc>
            </a:pPr>
            <a:r>
              <a:rPr lang="en-US" altLang="en-US" sz="3200" dirty="0">
                <a:latin typeface="Calibri" panose="020F0502020204030204" pitchFamily="34" charset="0"/>
                <a:cs typeface="Calibri" panose="020F0502020204030204" pitchFamily="34" charset="0"/>
              </a:rPr>
              <a:t>Types of Data Sets</a:t>
            </a:r>
          </a:p>
          <a:p>
            <a:pPr>
              <a:lnSpc>
                <a:spcPct val="200000"/>
              </a:lnSpc>
            </a:pPr>
            <a:r>
              <a:rPr lang="en-US" altLang="en-US" sz="3200" dirty="0">
                <a:latin typeface="Calibri" panose="020F0502020204030204" pitchFamily="34" charset="0"/>
                <a:cs typeface="Calibri" panose="020F0502020204030204" pitchFamily="34" charset="0"/>
              </a:rPr>
              <a:t>Important Characteristics of Structured Data</a:t>
            </a:r>
          </a:p>
          <a:p>
            <a:pPr>
              <a:lnSpc>
                <a:spcPct val="200000"/>
              </a:lnSpc>
            </a:pPr>
            <a:r>
              <a:rPr lang="en-US" altLang="en-US" sz="3200" dirty="0">
                <a:latin typeface="Calibri" panose="020F0502020204030204" pitchFamily="34" charset="0"/>
                <a:cs typeface="Calibri" panose="020F0502020204030204" pitchFamily="34" charset="0"/>
              </a:rPr>
              <a:t>Data Objects and Attribute Types</a:t>
            </a:r>
          </a:p>
          <a:p>
            <a:pPr>
              <a:lnSpc>
                <a:spcPct val="200000"/>
              </a:lnSpc>
            </a:pPr>
            <a:r>
              <a:rPr lang="en-US" altLang="en-US" sz="3200" dirty="0">
                <a:latin typeface="Calibri" panose="020F0502020204030204" pitchFamily="34" charset="0"/>
                <a:cs typeface="Calibri" panose="020F0502020204030204" pitchFamily="34" charset="0"/>
              </a:rPr>
              <a:t>Basic Statistical Descriptions of Data</a:t>
            </a:r>
          </a:p>
        </p:txBody>
      </p:sp>
      <p:sp>
        <p:nvSpPr>
          <p:cNvPr id="2" name="Slide Number Placeholder 1">
            <a:extLst>
              <a:ext uri="{FF2B5EF4-FFF2-40B4-BE49-F238E27FC236}">
                <a16:creationId xmlns:a16="http://schemas.microsoft.com/office/drawing/2014/main" id="{21A64995-7F4C-466C-BB0D-DDBB8668EBA9}"/>
              </a:ext>
            </a:extLst>
          </p:cNvPr>
          <p:cNvSpPr>
            <a:spLocks noGrp="1"/>
          </p:cNvSpPr>
          <p:nvPr>
            <p:ph type="sldNum" sz="quarter" idx="15"/>
          </p:nvPr>
        </p:nvSpPr>
        <p:spPr/>
        <p:txBody>
          <a:bodyPr/>
          <a:lstStyle/>
          <a:p>
            <a:fld id="{B6F15528-21DE-4FAA-801E-634DDDAF4B2B}" type="slidenum">
              <a:rPr lang="en-US" smtClean="0">
                <a:latin typeface="Calibri" panose="020F0502020204030204" pitchFamily="34" charset="0"/>
                <a:cs typeface="Calibri" panose="020F0502020204030204" pitchFamily="34" charset="0"/>
              </a:rPr>
              <a:pPr/>
              <a:t>3</a:t>
            </a:fld>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51068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b="1" dirty="0">
                <a:solidFill>
                  <a:schemeClr val="tx1"/>
                </a:solidFill>
                <a:latin typeface="Calibri" panose="020F0502020204030204" pitchFamily="34" charset="0"/>
                <a:cs typeface="Calibri" panose="020F0502020204030204" pitchFamily="34" charset="0"/>
              </a:rPr>
              <a:t>Measuring the Central Tendency:  (1) Mean</a:t>
            </a:r>
            <a:endParaRPr lang="en-US" altLang="en-US" sz="4000" b="1" dirty="0">
              <a:solidFill>
                <a:schemeClr val="tx1"/>
              </a:solidFill>
              <a:latin typeface="Calibri" panose="020F0502020204030204" pitchFamily="34" charset="0"/>
              <a:cs typeface="Calibri" panose="020F0502020204030204" pitchFamily="34" charset="0"/>
            </a:endParaRPr>
          </a:p>
        </p:txBody>
      </p:sp>
      <p:sp>
        <p:nvSpPr>
          <p:cNvPr id="18436" name="Rectangle 3"/>
          <p:cNvSpPr>
            <a:spLocks noGrp="1" noChangeArrowheads="1"/>
          </p:cNvSpPr>
          <p:nvPr>
            <p:ph type="body" sz="half" idx="1"/>
          </p:nvPr>
        </p:nvSpPr>
        <p:spPr>
          <a:xfrm>
            <a:off x="561975" y="1143000"/>
            <a:ext cx="10531141" cy="5029200"/>
          </a:xfrm>
        </p:spPr>
        <p:txBody>
          <a:bodyPr>
            <a:normAutofit fontScale="92500" lnSpcReduction="10000"/>
          </a:bodyPr>
          <a:lstStyle/>
          <a:p>
            <a:pPr eaLnBrk="1" hangingPunct="1">
              <a:spcBef>
                <a:spcPts val="400"/>
              </a:spcBef>
              <a:buSzPct val="80000"/>
            </a:pPr>
            <a:r>
              <a:rPr lang="en-US" altLang="en-US" b="1" u="sng" dirty="0">
                <a:solidFill>
                  <a:srgbClr val="FF0000"/>
                </a:solidFill>
                <a:latin typeface="Calibri" panose="020F0502020204030204" pitchFamily="34" charset="0"/>
                <a:cs typeface="Calibri" panose="020F0502020204030204" pitchFamily="34" charset="0"/>
              </a:rPr>
              <a:t>Mean (algebraic measure) (sample vs. population):</a:t>
            </a:r>
          </a:p>
          <a:p>
            <a:pPr lvl="1" eaLnBrk="1" hangingPunct="1">
              <a:spcBef>
                <a:spcPts val="400"/>
              </a:spcBef>
              <a:buSzPct val="80000"/>
              <a:buFont typeface="Wingdings" panose="05000000000000000000" pitchFamily="2" charset="2"/>
              <a:buNone/>
            </a:pPr>
            <a:r>
              <a:rPr lang="en-US" altLang="en-US" sz="2400" dirty="0">
                <a:latin typeface="Calibri" panose="020F0502020204030204" pitchFamily="34" charset="0"/>
                <a:cs typeface="Calibri" panose="020F0502020204030204" pitchFamily="34" charset="0"/>
              </a:rPr>
              <a:t>Note: n is sample size and N is population size. </a:t>
            </a:r>
          </a:p>
          <a:p>
            <a:pPr marL="200021" lvl="1" indent="0" eaLnBrk="1" hangingPunct="1">
              <a:spcBef>
                <a:spcPts val="400"/>
              </a:spcBef>
              <a:buSzPct val="80000"/>
              <a:buNone/>
            </a:pPr>
            <a:endParaRPr lang="en-US" altLang="en-US" dirty="0">
              <a:latin typeface="Calibri" panose="020F0502020204030204" pitchFamily="34" charset="0"/>
              <a:cs typeface="Calibri" panose="020F0502020204030204" pitchFamily="34" charset="0"/>
            </a:endParaRPr>
          </a:p>
          <a:p>
            <a:pPr marL="200021" lvl="1" indent="0" eaLnBrk="1" hangingPunct="1">
              <a:spcBef>
                <a:spcPts val="400"/>
              </a:spcBef>
              <a:buSzPct val="80000"/>
              <a:buNone/>
            </a:pPr>
            <a:endParaRPr lang="en-US" altLang="en-US" dirty="0">
              <a:latin typeface="Calibri" panose="020F0502020204030204" pitchFamily="34" charset="0"/>
              <a:cs typeface="Calibri" panose="020F0502020204030204" pitchFamily="34" charset="0"/>
            </a:endParaRPr>
          </a:p>
          <a:p>
            <a:pPr>
              <a:spcBef>
                <a:spcPts val="400"/>
              </a:spcBef>
            </a:pPr>
            <a:endParaRPr lang="en-US" altLang="en-US" dirty="0">
              <a:latin typeface="Calibri" panose="020F0502020204030204" pitchFamily="34" charset="0"/>
              <a:cs typeface="Calibri" panose="020F0502020204030204" pitchFamily="34" charset="0"/>
            </a:endParaRPr>
          </a:p>
          <a:p>
            <a:pPr>
              <a:spcBef>
                <a:spcPts val="400"/>
              </a:spcBef>
            </a:pPr>
            <a:endParaRPr lang="en-US" altLang="en-US" dirty="0">
              <a:latin typeface="Calibri" panose="020F0502020204030204" pitchFamily="34" charset="0"/>
              <a:cs typeface="Calibri" panose="020F0502020204030204" pitchFamily="34" charset="0"/>
            </a:endParaRPr>
          </a:p>
          <a:p>
            <a:pPr>
              <a:spcBef>
                <a:spcPts val="400"/>
              </a:spcBef>
            </a:pPr>
            <a:r>
              <a:rPr lang="en-US" altLang="en-US" b="1" u="sng" dirty="0">
                <a:solidFill>
                  <a:srgbClr val="FF0000"/>
                </a:solidFill>
                <a:latin typeface="Calibri" panose="020F0502020204030204" pitchFamily="34" charset="0"/>
                <a:cs typeface="Calibri" panose="020F0502020204030204" pitchFamily="34" charset="0"/>
              </a:rPr>
              <a:t>Weighted arithmetic mean:</a:t>
            </a:r>
          </a:p>
          <a:p>
            <a:pPr>
              <a:spcBef>
                <a:spcPts val="400"/>
              </a:spcBef>
            </a:pPr>
            <a:endParaRPr lang="en-US" altLang="en-US" dirty="0">
              <a:latin typeface="Calibri" panose="020F0502020204030204" pitchFamily="34" charset="0"/>
              <a:cs typeface="Calibri" panose="020F0502020204030204" pitchFamily="34" charset="0"/>
            </a:endParaRPr>
          </a:p>
          <a:p>
            <a:pPr>
              <a:spcBef>
                <a:spcPts val="400"/>
              </a:spcBef>
            </a:pPr>
            <a:endParaRPr lang="en-US" altLang="en-US" dirty="0">
              <a:latin typeface="Calibri" panose="020F0502020204030204" pitchFamily="34" charset="0"/>
              <a:cs typeface="Calibri" panose="020F0502020204030204" pitchFamily="34" charset="0"/>
            </a:endParaRPr>
          </a:p>
          <a:p>
            <a:pPr marL="0" indent="0">
              <a:spcBef>
                <a:spcPts val="400"/>
              </a:spcBef>
              <a:buNone/>
            </a:pPr>
            <a:endParaRPr lang="en-US" altLang="en-US" dirty="0">
              <a:latin typeface="Calibri" panose="020F0502020204030204" pitchFamily="34" charset="0"/>
              <a:cs typeface="Calibri" panose="020F0502020204030204" pitchFamily="34" charset="0"/>
            </a:endParaRPr>
          </a:p>
          <a:p>
            <a:pPr>
              <a:spcBef>
                <a:spcPts val="400"/>
              </a:spcBef>
            </a:pPr>
            <a:endParaRPr lang="en-US" altLang="en-US" b="1" u="sng" dirty="0">
              <a:solidFill>
                <a:srgbClr val="FF0000"/>
              </a:solidFill>
              <a:latin typeface="Calibri" panose="020F0502020204030204" pitchFamily="34" charset="0"/>
              <a:cs typeface="Calibri" panose="020F0502020204030204" pitchFamily="34" charset="0"/>
            </a:endParaRPr>
          </a:p>
          <a:p>
            <a:pPr>
              <a:spcBef>
                <a:spcPts val="400"/>
              </a:spcBef>
            </a:pPr>
            <a:r>
              <a:rPr lang="en-US" altLang="en-US" b="1" u="sng" dirty="0">
                <a:solidFill>
                  <a:srgbClr val="FF0000"/>
                </a:solidFill>
                <a:latin typeface="Calibri" panose="020F0502020204030204" pitchFamily="34" charset="0"/>
                <a:cs typeface="Calibri" panose="020F0502020204030204" pitchFamily="34" charset="0"/>
              </a:rPr>
              <a:t>Trimmed mean: </a:t>
            </a:r>
          </a:p>
          <a:p>
            <a:pPr marL="0" indent="0">
              <a:spcBef>
                <a:spcPts val="400"/>
              </a:spcBef>
              <a:buNone/>
            </a:pPr>
            <a:endParaRPr lang="en-US" altLang="en-US" b="1" u="sng" dirty="0">
              <a:solidFill>
                <a:srgbClr val="FF0000"/>
              </a:solidFill>
              <a:latin typeface="Calibri" panose="020F0502020204030204" pitchFamily="34" charset="0"/>
              <a:cs typeface="Calibri" panose="020F0502020204030204" pitchFamily="34" charset="0"/>
            </a:endParaRPr>
          </a:p>
          <a:p>
            <a:pPr lvl="1">
              <a:spcBef>
                <a:spcPts val="400"/>
              </a:spcBef>
            </a:pPr>
            <a:r>
              <a:rPr lang="en-US" altLang="en-US" sz="2400" dirty="0">
                <a:latin typeface="Calibri" panose="020F0502020204030204" pitchFamily="34" charset="0"/>
                <a:cs typeface="Calibri" panose="020F0502020204030204" pitchFamily="34" charset="0"/>
              </a:rPr>
              <a:t>Chopping extreme values (e.g., Olympics gymnastics score computation)</a:t>
            </a:r>
          </a:p>
        </p:txBody>
      </p:sp>
      <p:graphicFrame>
        <p:nvGraphicFramePr>
          <p:cNvPr id="18441" name="Object 8"/>
          <p:cNvGraphicFramePr>
            <a:graphicFrameLocks noGrp="1" noChangeAspect="1"/>
          </p:cNvGraphicFramePr>
          <p:nvPr>
            <p:ph sz="half" idx="2"/>
            <p:extLst>
              <p:ext uri="{D42A27DB-BD31-4B8C-83A1-F6EECF244321}">
                <p14:modId xmlns:p14="http://schemas.microsoft.com/office/powerpoint/2010/main" val="997842771"/>
              </p:ext>
            </p:extLst>
          </p:nvPr>
        </p:nvGraphicFramePr>
        <p:xfrm>
          <a:off x="6111875" y="2209800"/>
          <a:ext cx="1654175" cy="1196975"/>
        </p:xfrm>
        <a:graphic>
          <a:graphicData uri="http://schemas.openxmlformats.org/presentationml/2006/ole">
            <mc:AlternateContent xmlns:mc="http://schemas.openxmlformats.org/markup-compatibility/2006">
              <mc:Choice xmlns:v="urn:schemas-microsoft-com:vml" Requires="v">
                <p:oleObj spid="_x0000_s2175" name="Equation" r:id="rId4" imgW="596900" imgH="431800" progId="Equation.3">
                  <p:embed/>
                </p:oleObj>
              </mc:Choice>
              <mc:Fallback>
                <p:oleObj name="Equation" r:id="rId4" imgW="596900" imgH="431800" progId="Equation.3">
                  <p:embed/>
                  <p:pic>
                    <p:nvPicPr>
                      <p:cNvPr id="18441" name="Object 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75" y="2209800"/>
                        <a:ext cx="1654175" cy="1196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a:extLst>
              <a:ext uri="{FF2B5EF4-FFF2-40B4-BE49-F238E27FC236}">
                <a16:creationId xmlns:a16="http://schemas.microsoft.com/office/drawing/2014/main" id="{C313E825-83B0-4A4D-A457-2C5B63CC68DD}"/>
              </a:ext>
            </a:extLst>
          </p:cNvPr>
          <p:cNvSpPr>
            <a:spLocks noGrp="1"/>
          </p:cNvSpPr>
          <p:nvPr>
            <p:ph type="sldNum" sz="quarter" idx="10"/>
          </p:nvPr>
        </p:nvSpPr>
        <p:spPr/>
        <p:txBody>
          <a:bodyPr/>
          <a:lstStyle/>
          <a:p>
            <a:fld id="{5D5C0945-3C12-41E7-B090-1D5BB38CB1A8}" type="slidenum">
              <a:rPr lang="en-US" altLang="en-US" smtClean="0">
                <a:latin typeface="Calibri" panose="020F0502020204030204" pitchFamily="34" charset="0"/>
                <a:cs typeface="Calibri" panose="020F0502020204030204" pitchFamily="34" charset="0"/>
              </a:rPr>
              <a:pPr/>
              <a:t>30</a:t>
            </a:fld>
            <a:endParaRPr lang="en-US" altLang="en-US">
              <a:latin typeface="Calibri" panose="020F0502020204030204" pitchFamily="34" charset="0"/>
              <a:cs typeface="Calibri" panose="020F0502020204030204" pitchFamily="34" charset="0"/>
            </a:endParaRPr>
          </a:p>
        </p:txBody>
      </p:sp>
      <p:graphicFrame>
        <p:nvGraphicFramePr>
          <p:cNvPr id="18437" name="Object 4"/>
          <p:cNvGraphicFramePr>
            <a:graphicFrameLocks noChangeAspect="1"/>
          </p:cNvGraphicFramePr>
          <p:nvPr>
            <p:extLst>
              <p:ext uri="{D42A27DB-BD31-4B8C-83A1-F6EECF244321}">
                <p14:modId xmlns:p14="http://schemas.microsoft.com/office/powerpoint/2010/main" val="630710381"/>
              </p:ext>
            </p:extLst>
          </p:nvPr>
        </p:nvGraphicFramePr>
        <p:xfrm>
          <a:off x="2794566" y="2210251"/>
          <a:ext cx="2231802" cy="1077492"/>
        </p:xfrm>
        <a:graphic>
          <a:graphicData uri="http://schemas.openxmlformats.org/presentationml/2006/ole">
            <mc:AlternateContent xmlns:mc="http://schemas.openxmlformats.org/markup-compatibility/2006">
              <mc:Choice xmlns:v="urn:schemas-microsoft-com:vml" Requires="v">
                <p:oleObj spid="_x0000_s2176" name="Microsoft Equation 3.0" r:id="rId6" imgW="710891" imgH="431613" progId="Equation.3">
                  <p:embed/>
                </p:oleObj>
              </mc:Choice>
              <mc:Fallback>
                <p:oleObj name="Microsoft Equation 3.0" r:id="rId6" imgW="710891" imgH="431613" progId="Equation.3">
                  <p:embed/>
                  <p:pic>
                    <p:nvPicPr>
                      <p:cNvPr id="18437"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4566" y="2210251"/>
                        <a:ext cx="2231802" cy="10774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8" name="Object 5"/>
          <p:cNvGraphicFramePr>
            <a:graphicFrameLocks noChangeAspect="1"/>
          </p:cNvGraphicFramePr>
          <p:nvPr>
            <p:extLst>
              <p:ext uri="{D42A27DB-BD31-4B8C-83A1-F6EECF244321}">
                <p14:modId xmlns:p14="http://schemas.microsoft.com/office/powerpoint/2010/main" val="646594878"/>
              </p:ext>
            </p:extLst>
          </p:nvPr>
        </p:nvGraphicFramePr>
        <p:xfrm>
          <a:off x="4788568" y="3406938"/>
          <a:ext cx="2292913" cy="2074540"/>
        </p:xfrm>
        <a:graphic>
          <a:graphicData uri="http://schemas.openxmlformats.org/presentationml/2006/ole">
            <mc:AlternateContent xmlns:mc="http://schemas.openxmlformats.org/markup-compatibility/2006">
              <mc:Choice xmlns:v="urn:schemas-microsoft-com:vml" Requires="v">
                <p:oleObj spid="_x0000_s2177" name="Equation" r:id="rId8" imgW="749300" imgH="838200" progId="Equation.3">
                  <p:embed/>
                </p:oleObj>
              </mc:Choice>
              <mc:Fallback>
                <p:oleObj name="Equation" r:id="rId8" imgW="749300" imgH="838200" progId="Equation.3">
                  <p:embed/>
                  <p:pic>
                    <p:nvPicPr>
                      <p:cNvPr id="18438"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8568" y="3406938"/>
                        <a:ext cx="2292913" cy="20745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Down Arrow 1"/>
          <p:cNvSpPr/>
          <p:nvPr/>
        </p:nvSpPr>
        <p:spPr>
          <a:xfrm rot="17220723">
            <a:off x="2746279" y="1801512"/>
            <a:ext cx="349754" cy="827719"/>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4" name="Down Arrow 13"/>
          <p:cNvSpPr/>
          <p:nvPr/>
        </p:nvSpPr>
        <p:spPr>
          <a:xfrm rot="16483461">
            <a:off x="3991877" y="3979935"/>
            <a:ext cx="349754" cy="827719"/>
          </a:xfrm>
          <a:prstGeom prst="downArrow">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5" name="Down Arrow 14"/>
          <p:cNvSpPr/>
          <p:nvPr/>
        </p:nvSpPr>
        <p:spPr>
          <a:xfrm rot="16914701">
            <a:off x="5502384" y="1769736"/>
            <a:ext cx="349754" cy="827719"/>
          </a:xfrm>
          <a:prstGeom prst="downArrow">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10"/>
          <a:stretch>
            <a:fillRect/>
          </a:stretch>
        </p:blipFill>
        <p:spPr>
          <a:xfrm>
            <a:off x="8967785" y="2058352"/>
            <a:ext cx="2495060" cy="2202752"/>
          </a:xfrm>
          <a:prstGeom prst="rect">
            <a:avLst/>
          </a:prstGeom>
        </p:spPr>
      </p:pic>
    </p:spTree>
    <p:extLst>
      <p:ext uri="{BB962C8B-B14F-4D97-AF65-F5344CB8AC3E}">
        <p14:creationId xmlns:p14="http://schemas.microsoft.com/office/powerpoint/2010/main" val="3537135451"/>
      </p:ext>
    </p:extLst>
  </p:cSld>
  <p:clrMapOvr>
    <a:masterClrMapping/>
  </p:clrMapOvr>
  <p:transition>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609599" y="0"/>
            <a:ext cx="9956800" cy="1143000"/>
          </a:xfrm>
        </p:spPr>
        <p:txBody>
          <a:bodyPr>
            <a:noAutofit/>
          </a:bodyPr>
          <a:lstStyle/>
          <a:p>
            <a:pPr eaLnBrk="1" hangingPunct="1"/>
            <a:r>
              <a:rPr lang="en-US" altLang="en-US" b="1" dirty="0">
                <a:solidFill>
                  <a:schemeClr val="tx1"/>
                </a:solidFill>
                <a:latin typeface="Calibri" panose="020F0502020204030204" pitchFamily="34" charset="0"/>
                <a:cs typeface="Calibri" panose="020F0502020204030204" pitchFamily="34" charset="0"/>
              </a:rPr>
              <a:t>Measuring the Central Tendency:  (1) Mean</a:t>
            </a:r>
            <a:endParaRPr lang="en-US" altLang="en-US" sz="4000" b="1" dirty="0">
              <a:solidFill>
                <a:schemeClr val="tx1"/>
              </a:solidFill>
              <a:latin typeface="Calibri" panose="020F0502020204030204" pitchFamily="34" charset="0"/>
              <a:cs typeface="Calibri" panose="020F0502020204030204" pitchFamily="34" charset="0"/>
            </a:endParaRPr>
          </a:p>
        </p:txBody>
      </p:sp>
      <p:sp>
        <p:nvSpPr>
          <p:cNvPr id="5" name="Content Placeholder 4"/>
          <p:cNvSpPr>
            <a:spLocks noGrp="1"/>
          </p:cNvSpPr>
          <p:nvPr>
            <p:ph sz="quarter" idx="1"/>
          </p:nvPr>
        </p:nvSpPr>
        <p:spPr>
          <a:xfrm>
            <a:off x="609599" y="1600200"/>
            <a:ext cx="10893287" cy="4873752"/>
          </a:xfrm>
        </p:spPr>
        <p:txBody>
          <a:bodyPr>
            <a:normAutofit/>
          </a:bodyPr>
          <a:lstStyle/>
          <a:p>
            <a:pPr marL="514350" indent="-514350"/>
            <a:r>
              <a:rPr lang="en-US" sz="2000" dirty="0">
                <a:latin typeface="Calibri" panose="020F0502020204030204" pitchFamily="34" charset="0"/>
                <a:cs typeface="Calibri" panose="020F0502020204030204" pitchFamily="34" charset="0"/>
              </a:rPr>
              <a:t>Suppose</a:t>
            </a:r>
            <a:r>
              <a:rPr lang="en-US" dirty="0">
                <a:latin typeface="Calibri" panose="020F0502020204030204" pitchFamily="34" charset="0"/>
                <a:cs typeface="Calibri" panose="020F0502020204030204" pitchFamily="34" charset="0"/>
              </a:rPr>
              <a:t> we have the following values for salary(in thousands of dollars), shown in increasing order: </a:t>
            </a:r>
          </a:p>
          <a:p>
            <a:pPr lvl="2"/>
            <a:r>
              <a:rPr lang="en-US" sz="2400" dirty="0">
                <a:latin typeface="Calibri" panose="020F0502020204030204" pitchFamily="34" charset="0"/>
                <a:cs typeface="Calibri" panose="020F0502020204030204" pitchFamily="34" charset="0"/>
              </a:rPr>
              <a:t>30, 31, 47, 50, 52, 52, 56, 60, 63, 70, 70</a:t>
            </a:r>
          </a:p>
          <a:p>
            <a:pPr>
              <a:buNone/>
            </a:pPr>
            <a:endParaRPr lang="en-US" dirty="0">
              <a:latin typeface="Calibri" panose="020F0502020204030204" pitchFamily="34" charset="0"/>
              <a:cs typeface="Calibri" panose="020F0502020204030204" pitchFamily="34" charset="0"/>
            </a:endParaRPr>
          </a:p>
          <a:p>
            <a:pPr>
              <a:buNone/>
            </a:pPr>
            <a:endParaRPr lang="en-US" dirty="0">
              <a:latin typeface="Calibri" panose="020F0502020204030204" pitchFamily="34" charset="0"/>
              <a:cs typeface="Calibri" panose="020F0502020204030204" pitchFamily="34" charset="0"/>
            </a:endParaRPr>
          </a:p>
          <a:p>
            <a:pPr>
              <a:buNone/>
            </a:pPr>
            <a:r>
              <a:rPr lang="en-US" dirty="0">
                <a:latin typeface="Calibri" panose="020F0502020204030204" pitchFamily="34" charset="0"/>
                <a:cs typeface="Calibri" panose="020F0502020204030204" pitchFamily="34" charset="0"/>
              </a:rPr>
              <a:t>Estimated Mean = (30+31+47+50+52+52+56+60+63+70+70)/11 </a:t>
            </a:r>
          </a:p>
          <a:p>
            <a:pPr>
              <a:buNone/>
            </a:pPr>
            <a:r>
              <a:rPr lang="en-US" dirty="0">
                <a:latin typeface="Calibri" panose="020F0502020204030204" pitchFamily="34" charset="0"/>
                <a:cs typeface="Calibri" panose="020F0502020204030204" pitchFamily="34" charset="0"/>
              </a:rPr>
              <a:t>                              = 581/11 </a:t>
            </a:r>
          </a:p>
          <a:p>
            <a:pPr>
              <a:buNone/>
            </a:pPr>
            <a:r>
              <a:rPr lang="en-US" dirty="0">
                <a:latin typeface="Calibri" panose="020F0502020204030204" pitchFamily="34" charset="0"/>
                <a:cs typeface="Calibri" panose="020F0502020204030204" pitchFamily="34" charset="0"/>
              </a:rPr>
              <a:t>                              = 52.81</a:t>
            </a:r>
            <a:endParaRPr lang="en-IN"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538FB1BE-A9CA-47A4-AC74-F7CDBCD8B6F8}"/>
              </a:ext>
            </a:extLst>
          </p:cNvPr>
          <p:cNvSpPr>
            <a:spLocks noGrp="1"/>
          </p:cNvSpPr>
          <p:nvPr>
            <p:ph type="sldNum" sz="quarter" idx="15"/>
          </p:nvPr>
        </p:nvSpPr>
        <p:spPr/>
        <p:txBody>
          <a:bodyPr/>
          <a:lstStyle/>
          <a:p>
            <a:fld id="{B6F15528-21DE-4FAA-801E-634DDDAF4B2B}" type="slidenum">
              <a:rPr lang="en-US" smtClean="0">
                <a:latin typeface="Calibri" panose="020F0502020204030204" pitchFamily="34" charset="0"/>
                <a:cs typeface="Calibri" panose="020F0502020204030204" pitchFamily="34" charset="0"/>
              </a:rPr>
              <a:pPr/>
              <a:t>31</a:t>
            </a:fld>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15919565"/>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09600" y="274638"/>
            <a:ext cx="9956800" cy="759032"/>
          </a:xfrm>
        </p:spPr>
        <p:txBody>
          <a:bodyPr/>
          <a:lstStyle/>
          <a:p>
            <a:r>
              <a:rPr lang="en-US" altLang="en-US" b="1" dirty="0">
                <a:solidFill>
                  <a:schemeClr val="tx1"/>
                </a:solidFill>
                <a:latin typeface="Calibri" panose="020F0502020204030204" pitchFamily="34" charset="0"/>
                <a:cs typeface="Calibri" panose="020F0502020204030204" pitchFamily="34" charset="0"/>
              </a:rPr>
              <a:t>Measuring the Central Tendency:  (1) Mean</a:t>
            </a:r>
            <a:endParaRPr lang="en-IN" b="1" dirty="0">
              <a:solidFill>
                <a:schemeClr val="tx1"/>
              </a:solidFill>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5"/>
          </p:nvPr>
        </p:nvSpPr>
        <p:spPr>
          <a:xfrm>
            <a:off x="9652000" y="6477000"/>
            <a:ext cx="2540000" cy="381000"/>
          </a:xfrm>
          <a:prstGeom prst="rect">
            <a:avLst/>
          </a:prstGeom>
        </p:spPr>
        <p:txBody>
          <a:bodyPr/>
          <a:lstStyle/>
          <a:p>
            <a:fld id="{5D5C0945-3C12-41E7-B090-1D5BB38CB1A8}" type="slidenum">
              <a:rPr lang="en-US" altLang="en-US" smtClean="0">
                <a:solidFill>
                  <a:schemeClr val="tx1"/>
                </a:solidFill>
                <a:latin typeface="Calibri" panose="020F0502020204030204" pitchFamily="34" charset="0"/>
                <a:cs typeface="Calibri" panose="020F0502020204030204" pitchFamily="34" charset="0"/>
              </a:rPr>
              <a:pPr/>
              <a:t>32</a:t>
            </a:fld>
            <a:endParaRPr lang="en-US" altLang="en-US">
              <a:solidFill>
                <a:schemeClr val="tx1"/>
              </a:solidFill>
              <a:latin typeface="Calibri" panose="020F0502020204030204" pitchFamily="34" charset="0"/>
              <a:cs typeface="Calibri" panose="020F0502020204030204" pitchFamily="34" charset="0"/>
            </a:endParaRPr>
          </a:p>
        </p:txBody>
      </p:sp>
      <p:pic>
        <p:nvPicPr>
          <p:cNvPr id="281602" name="Picture 2"/>
          <p:cNvPicPr>
            <a:picLocks noChangeAspect="1" noChangeArrowheads="1"/>
          </p:cNvPicPr>
          <p:nvPr/>
        </p:nvPicPr>
        <p:blipFill>
          <a:blip r:embed="rId2"/>
          <a:srcRect/>
          <a:stretch>
            <a:fillRect/>
          </a:stretch>
        </p:blipFill>
        <p:spPr bwMode="auto">
          <a:xfrm>
            <a:off x="3852491" y="1905854"/>
            <a:ext cx="7331325" cy="4677508"/>
          </a:xfrm>
          <a:prstGeom prst="rect">
            <a:avLst/>
          </a:prstGeom>
          <a:noFill/>
          <a:ln w="9525">
            <a:noFill/>
            <a:miter lim="800000"/>
            <a:headEnd/>
            <a:tailEnd/>
          </a:ln>
          <a:effectLst/>
        </p:spPr>
      </p:pic>
      <p:sp>
        <p:nvSpPr>
          <p:cNvPr id="7" name="Rectangle 6"/>
          <p:cNvSpPr/>
          <p:nvPr/>
        </p:nvSpPr>
        <p:spPr>
          <a:xfrm>
            <a:off x="1008184" y="1334179"/>
            <a:ext cx="9736016" cy="892552"/>
          </a:xfrm>
          <a:prstGeom prst="rect">
            <a:avLst/>
          </a:prstGeom>
        </p:spPr>
        <p:txBody>
          <a:bodyPr wrap="square">
            <a:spAutoFit/>
          </a:bodyPr>
          <a:lstStyle/>
          <a:p>
            <a:pPr marL="514350" indent="-514350"/>
            <a:r>
              <a:rPr lang="en-US" sz="3200" dirty="0">
                <a:latin typeface="Calibri" panose="020F0502020204030204" pitchFamily="34" charset="0"/>
                <a:cs typeface="Calibri" panose="020F0502020204030204" pitchFamily="34" charset="0"/>
              </a:rPr>
              <a:t>Compute the mean of the following grouped data: </a:t>
            </a:r>
          </a:p>
          <a:p>
            <a:endParaRPr lang="en-US" sz="2000" dirty="0">
              <a:latin typeface="Calibri" panose="020F0502020204030204" pitchFamily="34" charset="0"/>
              <a:cs typeface="Calibri" panose="020F0502020204030204" pitchFamily="34" charset="0"/>
            </a:endParaRPr>
          </a:p>
        </p:txBody>
      </p:sp>
      <p:pic>
        <p:nvPicPr>
          <p:cNvPr id="8" name="Picture 1"/>
          <p:cNvPicPr>
            <a:picLocks noChangeAspect="1" noChangeArrowheads="1"/>
          </p:cNvPicPr>
          <p:nvPr/>
        </p:nvPicPr>
        <p:blipFill>
          <a:blip r:embed="rId3"/>
          <a:srcRect/>
          <a:stretch>
            <a:fillRect/>
          </a:stretch>
        </p:blipFill>
        <p:spPr bwMode="auto">
          <a:xfrm>
            <a:off x="609600" y="2371629"/>
            <a:ext cx="3676283" cy="2901462"/>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b="1" dirty="0">
                <a:solidFill>
                  <a:schemeClr val="tx1"/>
                </a:solidFill>
                <a:latin typeface="Calibri" panose="020F0502020204030204" pitchFamily="34" charset="0"/>
                <a:cs typeface="Calibri" panose="020F0502020204030204" pitchFamily="34" charset="0"/>
              </a:rPr>
              <a:t>Measuring the Central Tendency:  (1) Mean</a:t>
            </a:r>
            <a:endParaRPr lang="en-US" altLang="en-US" sz="4000" b="1" dirty="0">
              <a:solidFill>
                <a:schemeClr val="tx1"/>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731B76B5-F2B5-4D66-9180-28CEE340649C}"/>
              </a:ext>
            </a:extLst>
          </p:cNvPr>
          <p:cNvSpPr>
            <a:spLocks noGrp="1"/>
          </p:cNvSpPr>
          <p:nvPr>
            <p:ph type="sldNum" sz="quarter" idx="10"/>
          </p:nvPr>
        </p:nvSpPr>
        <p:spPr/>
        <p:txBody>
          <a:bodyPr/>
          <a:lstStyle/>
          <a:p>
            <a:fld id="{5D5C0945-3C12-41E7-B090-1D5BB38CB1A8}" type="slidenum">
              <a:rPr lang="en-US" altLang="en-US" smtClean="0">
                <a:solidFill>
                  <a:schemeClr val="tx1"/>
                </a:solidFill>
                <a:latin typeface="Calibri" panose="020F0502020204030204" pitchFamily="34" charset="0"/>
                <a:cs typeface="Calibri" panose="020F0502020204030204" pitchFamily="34" charset="0"/>
              </a:rPr>
              <a:pPr/>
              <a:t>33</a:t>
            </a:fld>
            <a:endParaRPr lang="en-US" altLang="en-US">
              <a:solidFill>
                <a:schemeClr val="tx1"/>
              </a:solidFill>
              <a:latin typeface="Calibri" panose="020F0502020204030204" pitchFamily="34" charset="0"/>
              <a:cs typeface="Calibri" panose="020F0502020204030204" pitchFamily="34" charset="0"/>
            </a:endParaRPr>
          </a:p>
        </p:txBody>
      </p:sp>
      <p:sp>
        <p:nvSpPr>
          <p:cNvPr id="7" name="Rectangle 6"/>
          <p:cNvSpPr/>
          <p:nvPr/>
        </p:nvSpPr>
        <p:spPr>
          <a:xfrm>
            <a:off x="396255" y="959519"/>
            <a:ext cx="10008158" cy="2246769"/>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A dice was rolled 20 times. On each roll the dice shows a value from 1 to 6.</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The results have been recorded in the table below: </a:t>
            </a:r>
          </a:p>
          <a:p>
            <a:r>
              <a:rPr lang="en-US" sz="2000" dirty="0">
                <a:latin typeface="Calibri" panose="020F0502020204030204" pitchFamily="34" charset="0"/>
                <a:cs typeface="Calibri" panose="020F0502020204030204" pitchFamily="34" charset="0"/>
              </a:rPr>
              <a:t>As a list   1, 1, 1, 2, 2, 2, 2, 2, 3, 3, 4, 4, 4, 4, 5, 5, 5, 6, 6, 6</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A frequency table is a shorthand representation of list of data.</a:t>
            </a: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178442623"/>
              </p:ext>
            </p:extLst>
          </p:nvPr>
        </p:nvGraphicFramePr>
        <p:xfrm>
          <a:off x="8553350" y="2082165"/>
          <a:ext cx="2211492" cy="2693670"/>
        </p:xfrm>
        <a:graphic>
          <a:graphicData uri="http://schemas.openxmlformats.org/drawingml/2006/table">
            <a:tbl>
              <a:tblPr>
                <a:tableStyleId>{5940675A-B579-460E-94D1-54222C63F5DA}</a:tableStyleId>
              </a:tblPr>
              <a:tblGrid>
                <a:gridCol w="885109">
                  <a:extLst>
                    <a:ext uri="{9D8B030D-6E8A-4147-A177-3AD203B41FA5}">
                      <a16:colId xmlns:a16="http://schemas.microsoft.com/office/drawing/2014/main" val="20000"/>
                    </a:ext>
                  </a:extLst>
                </a:gridCol>
                <a:gridCol w="1326383">
                  <a:extLst>
                    <a:ext uri="{9D8B030D-6E8A-4147-A177-3AD203B41FA5}">
                      <a16:colId xmlns:a16="http://schemas.microsoft.com/office/drawing/2014/main" val="20001"/>
                    </a:ext>
                  </a:extLst>
                </a:gridCol>
              </a:tblGrid>
              <a:tr h="384810">
                <a:tc>
                  <a:txBody>
                    <a:bodyPr/>
                    <a:lstStyle/>
                    <a:p>
                      <a:r>
                        <a:rPr lang="en-US" sz="1900" dirty="0"/>
                        <a:t>Value</a:t>
                      </a:r>
                    </a:p>
                  </a:txBody>
                  <a:tcPr marL="47625" marR="47625" marT="47625" marB="47625" anchor="ctr"/>
                </a:tc>
                <a:tc>
                  <a:txBody>
                    <a:bodyPr/>
                    <a:lstStyle/>
                    <a:p>
                      <a:r>
                        <a:rPr lang="en-US" sz="1900" dirty="0"/>
                        <a:t>Frequency</a:t>
                      </a:r>
                    </a:p>
                  </a:txBody>
                  <a:tcPr marL="47625" marR="47625" marT="47625" marB="47625" anchor="ctr"/>
                </a:tc>
                <a:extLst>
                  <a:ext uri="{0D108BD9-81ED-4DB2-BD59-A6C34878D82A}">
                    <a16:rowId xmlns:a16="http://schemas.microsoft.com/office/drawing/2014/main" val="10000"/>
                  </a:ext>
                </a:extLst>
              </a:tr>
              <a:tr h="384810">
                <a:tc>
                  <a:txBody>
                    <a:bodyPr/>
                    <a:lstStyle/>
                    <a:p>
                      <a:r>
                        <a:rPr lang="en-US" sz="1900" dirty="0"/>
                        <a:t>1</a:t>
                      </a:r>
                    </a:p>
                  </a:txBody>
                  <a:tcPr marL="47625" marR="47625" marT="47625" marB="47625" anchor="ctr"/>
                </a:tc>
                <a:tc>
                  <a:txBody>
                    <a:bodyPr/>
                    <a:lstStyle/>
                    <a:p>
                      <a:r>
                        <a:rPr lang="en-US" sz="1900"/>
                        <a:t>3</a:t>
                      </a:r>
                    </a:p>
                  </a:txBody>
                  <a:tcPr marL="47625" marR="47625" marT="47625" marB="47625" anchor="ctr"/>
                </a:tc>
                <a:extLst>
                  <a:ext uri="{0D108BD9-81ED-4DB2-BD59-A6C34878D82A}">
                    <a16:rowId xmlns:a16="http://schemas.microsoft.com/office/drawing/2014/main" val="10001"/>
                  </a:ext>
                </a:extLst>
              </a:tr>
              <a:tr h="384810">
                <a:tc>
                  <a:txBody>
                    <a:bodyPr/>
                    <a:lstStyle/>
                    <a:p>
                      <a:r>
                        <a:rPr lang="en-US" sz="1900" dirty="0"/>
                        <a:t>2</a:t>
                      </a:r>
                    </a:p>
                  </a:txBody>
                  <a:tcPr marL="47625" marR="47625" marT="47625" marB="47625" anchor="ctr"/>
                </a:tc>
                <a:tc>
                  <a:txBody>
                    <a:bodyPr/>
                    <a:lstStyle/>
                    <a:p>
                      <a:r>
                        <a:rPr lang="en-US" sz="1900" dirty="0"/>
                        <a:t>5</a:t>
                      </a:r>
                    </a:p>
                  </a:txBody>
                  <a:tcPr marL="47625" marR="47625" marT="47625" marB="47625" anchor="ctr"/>
                </a:tc>
                <a:extLst>
                  <a:ext uri="{0D108BD9-81ED-4DB2-BD59-A6C34878D82A}">
                    <a16:rowId xmlns:a16="http://schemas.microsoft.com/office/drawing/2014/main" val="10002"/>
                  </a:ext>
                </a:extLst>
              </a:tr>
              <a:tr h="384810">
                <a:tc>
                  <a:txBody>
                    <a:bodyPr/>
                    <a:lstStyle/>
                    <a:p>
                      <a:r>
                        <a:rPr lang="en-US" sz="1900"/>
                        <a:t>3</a:t>
                      </a:r>
                    </a:p>
                  </a:txBody>
                  <a:tcPr marL="47625" marR="47625" marT="47625" marB="47625" anchor="ctr"/>
                </a:tc>
                <a:tc>
                  <a:txBody>
                    <a:bodyPr/>
                    <a:lstStyle/>
                    <a:p>
                      <a:r>
                        <a:rPr lang="en-US" sz="1900" dirty="0"/>
                        <a:t>2</a:t>
                      </a:r>
                    </a:p>
                  </a:txBody>
                  <a:tcPr marL="47625" marR="47625" marT="47625" marB="47625" anchor="ctr"/>
                </a:tc>
                <a:extLst>
                  <a:ext uri="{0D108BD9-81ED-4DB2-BD59-A6C34878D82A}">
                    <a16:rowId xmlns:a16="http://schemas.microsoft.com/office/drawing/2014/main" val="10003"/>
                  </a:ext>
                </a:extLst>
              </a:tr>
              <a:tr h="384810">
                <a:tc>
                  <a:txBody>
                    <a:bodyPr/>
                    <a:lstStyle/>
                    <a:p>
                      <a:r>
                        <a:rPr lang="en-US" sz="1900"/>
                        <a:t>4</a:t>
                      </a:r>
                    </a:p>
                  </a:txBody>
                  <a:tcPr marL="47625" marR="47625" marT="47625" marB="47625" anchor="ctr"/>
                </a:tc>
                <a:tc>
                  <a:txBody>
                    <a:bodyPr/>
                    <a:lstStyle/>
                    <a:p>
                      <a:r>
                        <a:rPr lang="en-US" sz="1900" dirty="0"/>
                        <a:t>4</a:t>
                      </a:r>
                    </a:p>
                  </a:txBody>
                  <a:tcPr marL="47625" marR="47625" marT="47625" marB="47625" anchor="ctr"/>
                </a:tc>
                <a:extLst>
                  <a:ext uri="{0D108BD9-81ED-4DB2-BD59-A6C34878D82A}">
                    <a16:rowId xmlns:a16="http://schemas.microsoft.com/office/drawing/2014/main" val="10004"/>
                  </a:ext>
                </a:extLst>
              </a:tr>
              <a:tr h="384810">
                <a:tc>
                  <a:txBody>
                    <a:bodyPr/>
                    <a:lstStyle/>
                    <a:p>
                      <a:r>
                        <a:rPr lang="en-US" sz="1900"/>
                        <a:t>5</a:t>
                      </a:r>
                    </a:p>
                  </a:txBody>
                  <a:tcPr marL="47625" marR="47625" marT="47625" marB="47625" anchor="ctr"/>
                </a:tc>
                <a:tc>
                  <a:txBody>
                    <a:bodyPr/>
                    <a:lstStyle/>
                    <a:p>
                      <a:r>
                        <a:rPr lang="en-US" sz="1900" dirty="0"/>
                        <a:t>3</a:t>
                      </a:r>
                    </a:p>
                  </a:txBody>
                  <a:tcPr marL="47625" marR="47625" marT="47625" marB="47625" anchor="ctr"/>
                </a:tc>
                <a:extLst>
                  <a:ext uri="{0D108BD9-81ED-4DB2-BD59-A6C34878D82A}">
                    <a16:rowId xmlns:a16="http://schemas.microsoft.com/office/drawing/2014/main" val="10005"/>
                  </a:ext>
                </a:extLst>
              </a:tr>
              <a:tr h="384810">
                <a:tc>
                  <a:txBody>
                    <a:bodyPr/>
                    <a:lstStyle/>
                    <a:p>
                      <a:r>
                        <a:rPr lang="en-US" sz="1900"/>
                        <a:t>6</a:t>
                      </a:r>
                    </a:p>
                  </a:txBody>
                  <a:tcPr marL="47625" marR="47625" marT="47625" marB="47625" anchor="ctr"/>
                </a:tc>
                <a:tc>
                  <a:txBody>
                    <a:bodyPr/>
                    <a:lstStyle/>
                    <a:p>
                      <a:r>
                        <a:rPr lang="en-US" sz="1900" dirty="0"/>
                        <a:t>3</a:t>
                      </a:r>
                    </a:p>
                  </a:txBody>
                  <a:tcPr marL="47625" marR="47625" marT="47625" marB="47625" anchor="ctr"/>
                </a:tc>
                <a:extLst>
                  <a:ext uri="{0D108BD9-81ED-4DB2-BD59-A6C34878D82A}">
                    <a16:rowId xmlns:a16="http://schemas.microsoft.com/office/drawing/2014/main" val="1000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15004039"/>
              </p:ext>
            </p:extLst>
          </p:nvPr>
        </p:nvGraphicFramePr>
        <p:xfrm>
          <a:off x="728870" y="2681564"/>
          <a:ext cx="4493760" cy="3078480"/>
        </p:xfrm>
        <a:graphic>
          <a:graphicData uri="http://schemas.openxmlformats.org/drawingml/2006/table">
            <a:tbl>
              <a:tblPr>
                <a:tableStyleId>{5940675A-B579-460E-94D1-54222C63F5DA}</a:tableStyleId>
              </a:tblPr>
              <a:tblGrid>
                <a:gridCol w="865984">
                  <a:extLst>
                    <a:ext uri="{9D8B030D-6E8A-4147-A177-3AD203B41FA5}">
                      <a16:colId xmlns:a16="http://schemas.microsoft.com/office/drawing/2014/main" val="20000"/>
                    </a:ext>
                  </a:extLst>
                </a:gridCol>
                <a:gridCol w="1351764">
                  <a:extLst>
                    <a:ext uri="{9D8B030D-6E8A-4147-A177-3AD203B41FA5}">
                      <a16:colId xmlns:a16="http://schemas.microsoft.com/office/drawing/2014/main" val="20001"/>
                    </a:ext>
                  </a:extLst>
                </a:gridCol>
                <a:gridCol w="2276012">
                  <a:extLst>
                    <a:ext uri="{9D8B030D-6E8A-4147-A177-3AD203B41FA5}">
                      <a16:colId xmlns:a16="http://schemas.microsoft.com/office/drawing/2014/main" val="20002"/>
                    </a:ext>
                  </a:extLst>
                </a:gridCol>
              </a:tblGrid>
              <a:tr h="384810">
                <a:tc>
                  <a:txBody>
                    <a:bodyPr/>
                    <a:lstStyle/>
                    <a:p>
                      <a:r>
                        <a:rPr lang="en-US" sz="1900" dirty="0"/>
                        <a:t>Value</a:t>
                      </a:r>
                    </a:p>
                  </a:txBody>
                  <a:tcPr marL="47625" marR="47625" marT="47625" marB="47625" anchor="ctr"/>
                </a:tc>
                <a:tc>
                  <a:txBody>
                    <a:bodyPr/>
                    <a:lstStyle/>
                    <a:p>
                      <a:r>
                        <a:rPr lang="en-US" sz="1900" dirty="0"/>
                        <a:t>Frequency</a:t>
                      </a:r>
                    </a:p>
                  </a:txBody>
                  <a:tcPr marL="47625" marR="47625" marT="47625" marB="47625" anchor="ctr"/>
                </a:tc>
                <a:tc>
                  <a:txBody>
                    <a:bodyPr/>
                    <a:lstStyle/>
                    <a:p>
                      <a:r>
                        <a:rPr lang="en-US" sz="1900" dirty="0"/>
                        <a:t>Value × Frequency</a:t>
                      </a:r>
                    </a:p>
                  </a:txBody>
                  <a:tcPr marL="47625" marR="47625" marT="47625" marB="47625" anchor="ctr"/>
                </a:tc>
                <a:extLst>
                  <a:ext uri="{0D108BD9-81ED-4DB2-BD59-A6C34878D82A}">
                    <a16:rowId xmlns:a16="http://schemas.microsoft.com/office/drawing/2014/main" val="10000"/>
                  </a:ext>
                </a:extLst>
              </a:tr>
              <a:tr h="384810">
                <a:tc>
                  <a:txBody>
                    <a:bodyPr/>
                    <a:lstStyle/>
                    <a:p>
                      <a:r>
                        <a:rPr lang="en-US" sz="1900"/>
                        <a:t>1</a:t>
                      </a:r>
                    </a:p>
                  </a:txBody>
                  <a:tcPr marL="47625" marR="47625" marT="47625" marB="47625" anchor="ctr"/>
                </a:tc>
                <a:tc>
                  <a:txBody>
                    <a:bodyPr/>
                    <a:lstStyle/>
                    <a:p>
                      <a:r>
                        <a:rPr lang="en-US" sz="1900"/>
                        <a:t>3</a:t>
                      </a:r>
                    </a:p>
                  </a:txBody>
                  <a:tcPr marL="47625" marR="47625" marT="47625" marB="47625" anchor="ctr"/>
                </a:tc>
                <a:tc>
                  <a:txBody>
                    <a:bodyPr/>
                    <a:lstStyle/>
                    <a:p>
                      <a:r>
                        <a:rPr lang="en-US" sz="1900"/>
                        <a:t>1 × 3 = 3</a:t>
                      </a:r>
                    </a:p>
                  </a:txBody>
                  <a:tcPr marL="47625" marR="47625" marT="47625" marB="47625" anchor="ctr"/>
                </a:tc>
                <a:extLst>
                  <a:ext uri="{0D108BD9-81ED-4DB2-BD59-A6C34878D82A}">
                    <a16:rowId xmlns:a16="http://schemas.microsoft.com/office/drawing/2014/main" val="10001"/>
                  </a:ext>
                </a:extLst>
              </a:tr>
              <a:tr h="384810">
                <a:tc>
                  <a:txBody>
                    <a:bodyPr/>
                    <a:lstStyle/>
                    <a:p>
                      <a:r>
                        <a:rPr lang="en-US" sz="1900"/>
                        <a:t>2</a:t>
                      </a:r>
                    </a:p>
                  </a:txBody>
                  <a:tcPr marL="47625" marR="47625" marT="47625" marB="47625" anchor="ctr"/>
                </a:tc>
                <a:tc>
                  <a:txBody>
                    <a:bodyPr/>
                    <a:lstStyle/>
                    <a:p>
                      <a:r>
                        <a:rPr lang="en-US" sz="1900" dirty="0"/>
                        <a:t>5</a:t>
                      </a:r>
                    </a:p>
                  </a:txBody>
                  <a:tcPr marL="47625" marR="47625" marT="47625" marB="47625" anchor="ctr"/>
                </a:tc>
                <a:tc>
                  <a:txBody>
                    <a:bodyPr/>
                    <a:lstStyle/>
                    <a:p>
                      <a:r>
                        <a:rPr lang="en-US" sz="1900"/>
                        <a:t>2 × 5 = 10</a:t>
                      </a:r>
                    </a:p>
                  </a:txBody>
                  <a:tcPr marL="47625" marR="47625" marT="47625" marB="47625" anchor="ctr"/>
                </a:tc>
                <a:extLst>
                  <a:ext uri="{0D108BD9-81ED-4DB2-BD59-A6C34878D82A}">
                    <a16:rowId xmlns:a16="http://schemas.microsoft.com/office/drawing/2014/main" val="10002"/>
                  </a:ext>
                </a:extLst>
              </a:tr>
              <a:tr h="384810">
                <a:tc>
                  <a:txBody>
                    <a:bodyPr/>
                    <a:lstStyle/>
                    <a:p>
                      <a:r>
                        <a:rPr lang="en-US" sz="1900"/>
                        <a:t>3</a:t>
                      </a:r>
                    </a:p>
                  </a:txBody>
                  <a:tcPr marL="47625" marR="47625" marT="47625" marB="47625" anchor="ctr"/>
                </a:tc>
                <a:tc>
                  <a:txBody>
                    <a:bodyPr/>
                    <a:lstStyle/>
                    <a:p>
                      <a:r>
                        <a:rPr lang="en-US" sz="1900"/>
                        <a:t>2</a:t>
                      </a:r>
                    </a:p>
                  </a:txBody>
                  <a:tcPr marL="47625" marR="47625" marT="47625" marB="47625" anchor="ctr"/>
                </a:tc>
                <a:tc>
                  <a:txBody>
                    <a:bodyPr/>
                    <a:lstStyle/>
                    <a:p>
                      <a:r>
                        <a:rPr lang="en-US" sz="1900"/>
                        <a:t>3 × 2 = 6</a:t>
                      </a:r>
                    </a:p>
                  </a:txBody>
                  <a:tcPr marL="47625" marR="47625" marT="47625" marB="47625" anchor="ctr"/>
                </a:tc>
                <a:extLst>
                  <a:ext uri="{0D108BD9-81ED-4DB2-BD59-A6C34878D82A}">
                    <a16:rowId xmlns:a16="http://schemas.microsoft.com/office/drawing/2014/main" val="10003"/>
                  </a:ext>
                </a:extLst>
              </a:tr>
              <a:tr h="384810">
                <a:tc>
                  <a:txBody>
                    <a:bodyPr/>
                    <a:lstStyle/>
                    <a:p>
                      <a:r>
                        <a:rPr lang="en-US" sz="1900"/>
                        <a:t>4</a:t>
                      </a:r>
                    </a:p>
                  </a:txBody>
                  <a:tcPr marL="47625" marR="47625" marT="47625" marB="47625" anchor="ctr"/>
                </a:tc>
                <a:tc>
                  <a:txBody>
                    <a:bodyPr/>
                    <a:lstStyle/>
                    <a:p>
                      <a:r>
                        <a:rPr lang="en-US" sz="1900"/>
                        <a:t>4</a:t>
                      </a:r>
                    </a:p>
                  </a:txBody>
                  <a:tcPr marL="47625" marR="47625" marT="47625" marB="47625" anchor="ctr"/>
                </a:tc>
                <a:tc>
                  <a:txBody>
                    <a:bodyPr/>
                    <a:lstStyle/>
                    <a:p>
                      <a:r>
                        <a:rPr lang="en-US" sz="1900"/>
                        <a:t>4 × 4 = 16</a:t>
                      </a:r>
                    </a:p>
                  </a:txBody>
                  <a:tcPr marL="47625" marR="47625" marT="47625" marB="47625" anchor="ctr"/>
                </a:tc>
                <a:extLst>
                  <a:ext uri="{0D108BD9-81ED-4DB2-BD59-A6C34878D82A}">
                    <a16:rowId xmlns:a16="http://schemas.microsoft.com/office/drawing/2014/main" val="10004"/>
                  </a:ext>
                </a:extLst>
              </a:tr>
              <a:tr h="384810">
                <a:tc>
                  <a:txBody>
                    <a:bodyPr/>
                    <a:lstStyle/>
                    <a:p>
                      <a:r>
                        <a:rPr lang="en-US" sz="1900"/>
                        <a:t>5</a:t>
                      </a:r>
                    </a:p>
                  </a:txBody>
                  <a:tcPr marL="47625" marR="47625" marT="47625" marB="47625" anchor="ctr"/>
                </a:tc>
                <a:tc>
                  <a:txBody>
                    <a:bodyPr/>
                    <a:lstStyle/>
                    <a:p>
                      <a:r>
                        <a:rPr lang="en-US" sz="1900"/>
                        <a:t>3</a:t>
                      </a:r>
                    </a:p>
                  </a:txBody>
                  <a:tcPr marL="47625" marR="47625" marT="47625" marB="47625" anchor="ctr"/>
                </a:tc>
                <a:tc>
                  <a:txBody>
                    <a:bodyPr/>
                    <a:lstStyle/>
                    <a:p>
                      <a:r>
                        <a:rPr lang="en-US" sz="1900"/>
                        <a:t>5 × 3 = 15</a:t>
                      </a:r>
                    </a:p>
                  </a:txBody>
                  <a:tcPr marL="47625" marR="47625" marT="47625" marB="47625" anchor="ctr"/>
                </a:tc>
                <a:extLst>
                  <a:ext uri="{0D108BD9-81ED-4DB2-BD59-A6C34878D82A}">
                    <a16:rowId xmlns:a16="http://schemas.microsoft.com/office/drawing/2014/main" val="10005"/>
                  </a:ext>
                </a:extLst>
              </a:tr>
              <a:tr h="384810">
                <a:tc>
                  <a:txBody>
                    <a:bodyPr/>
                    <a:lstStyle/>
                    <a:p>
                      <a:r>
                        <a:rPr lang="en-US" sz="1900"/>
                        <a:t>6</a:t>
                      </a:r>
                    </a:p>
                  </a:txBody>
                  <a:tcPr marL="47625" marR="47625" marT="47625" marB="47625" anchor="ctr"/>
                </a:tc>
                <a:tc>
                  <a:txBody>
                    <a:bodyPr/>
                    <a:lstStyle/>
                    <a:p>
                      <a:r>
                        <a:rPr lang="en-US" sz="1900" dirty="0"/>
                        <a:t>3</a:t>
                      </a:r>
                    </a:p>
                  </a:txBody>
                  <a:tcPr marL="47625" marR="47625" marT="47625" marB="47625" anchor="ctr"/>
                </a:tc>
                <a:tc>
                  <a:txBody>
                    <a:bodyPr/>
                    <a:lstStyle/>
                    <a:p>
                      <a:r>
                        <a:rPr lang="en-US" sz="1900"/>
                        <a:t>6 × 3 = 18</a:t>
                      </a:r>
                    </a:p>
                  </a:txBody>
                  <a:tcPr marL="47625" marR="47625" marT="47625" marB="47625" anchor="ctr"/>
                </a:tc>
                <a:extLst>
                  <a:ext uri="{0D108BD9-81ED-4DB2-BD59-A6C34878D82A}">
                    <a16:rowId xmlns:a16="http://schemas.microsoft.com/office/drawing/2014/main" val="10006"/>
                  </a:ext>
                </a:extLst>
              </a:tr>
              <a:tr h="384810">
                <a:tc>
                  <a:txBody>
                    <a:bodyPr/>
                    <a:lstStyle/>
                    <a:p>
                      <a:r>
                        <a:rPr lang="en-US" sz="1900"/>
                        <a:t>Totals</a:t>
                      </a:r>
                    </a:p>
                  </a:txBody>
                  <a:tcPr marL="47625" marR="47625" marT="47625" marB="47625" anchor="ctr"/>
                </a:tc>
                <a:tc>
                  <a:txBody>
                    <a:bodyPr/>
                    <a:lstStyle/>
                    <a:p>
                      <a:r>
                        <a:rPr lang="en-US" sz="1900"/>
                        <a:t>20</a:t>
                      </a:r>
                    </a:p>
                  </a:txBody>
                  <a:tcPr marL="47625" marR="47625" marT="47625" marB="47625" anchor="ctr"/>
                </a:tc>
                <a:tc>
                  <a:txBody>
                    <a:bodyPr/>
                    <a:lstStyle/>
                    <a:p>
                      <a:r>
                        <a:rPr lang="en-US" sz="1900" dirty="0"/>
                        <a:t>68</a:t>
                      </a:r>
                    </a:p>
                  </a:txBody>
                  <a:tcPr marL="47625" marR="47625" marT="47625" marB="47625" anchor="ctr"/>
                </a:tc>
                <a:extLst>
                  <a:ext uri="{0D108BD9-81ED-4DB2-BD59-A6C34878D82A}">
                    <a16:rowId xmlns:a16="http://schemas.microsoft.com/office/drawing/2014/main" val="10007"/>
                  </a:ext>
                </a:extLst>
              </a:tr>
            </a:tbl>
          </a:graphicData>
        </a:graphic>
      </p:graphicFrame>
      <p:sp>
        <p:nvSpPr>
          <p:cNvPr id="6" name="TextBox 5"/>
          <p:cNvSpPr txBox="1"/>
          <p:nvPr/>
        </p:nvSpPr>
        <p:spPr>
          <a:xfrm>
            <a:off x="5222630" y="4976445"/>
            <a:ext cx="5785339"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Estimated mean =  68 / 20 = 3.4</a:t>
            </a:r>
            <a:endParaRPr lang="en-IN" sz="2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69503384"/>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b="1" dirty="0">
                <a:solidFill>
                  <a:schemeClr val="tx1"/>
                </a:solidFill>
                <a:latin typeface="Calibri" panose="020F0502020204030204" pitchFamily="34" charset="0"/>
                <a:cs typeface="Calibri" panose="020F0502020204030204" pitchFamily="34" charset="0"/>
              </a:rPr>
              <a:t>Measuring the Central Tendency:  (1) Mean</a:t>
            </a:r>
            <a:endParaRPr lang="en-US" altLang="en-US" sz="4000" b="1" dirty="0">
              <a:solidFill>
                <a:schemeClr val="tx1"/>
              </a:solidFill>
              <a:latin typeface="Calibri" panose="020F0502020204030204" pitchFamily="34" charset="0"/>
              <a:cs typeface="Calibri" panose="020F0502020204030204" pitchFamily="34" charset="0"/>
            </a:endParaRPr>
          </a:p>
        </p:txBody>
      </p:sp>
      <p:sp>
        <p:nvSpPr>
          <p:cNvPr id="9" name="Slide Number Placeholder 8">
            <a:extLst>
              <a:ext uri="{FF2B5EF4-FFF2-40B4-BE49-F238E27FC236}">
                <a16:creationId xmlns:a16="http://schemas.microsoft.com/office/drawing/2014/main" id="{158D1197-378A-4F42-A312-7D022502A8C0}"/>
              </a:ext>
            </a:extLst>
          </p:cNvPr>
          <p:cNvSpPr>
            <a:spLocks noGrp="1"/>
          </p:cNvSpPr>
          <p:nvPr>
            <p:ph type="sldNum" sz="quarter" idx="10"/>
          </p:nvPr>
        </p:nvSpPr>
        <p:spPr/>
        <p:txBody>
          <a:bodyPr/>
          <a:lstStyle/>
          <a:p>
            <a:fld id="{5D5C0945-3C12-41E7-B090-1D5BB38CB1A8}" type="slidenum">
              <a:rPr lang="en-US" altLang="en-US" smtClean="0">
                <a:solidFill>
                  <a:schemeClr val="tx1"/>
                </a:solidFill>
                <a:latin typeface="Calibri" panose="020F0502020204030204" pitchFamily="34" charset="0"/>
                <a:cs typeface="Calibri" panose="020F0502020204030204" pitchFamily="34" charset="0"/>
              </a:rPr>
              <a:pPr/>
              <a:t>34</a:t>
            </a:fld>
            <a:endParaRPr lang="en-US" altLang="en-US">
              <a:solidFill>
                <a:schemeClr val="tx1"/>
              </a:solidFill>
              <a:latin typeface="Calibri" panose="020F0502020204030204" pitchFamily="34" charset="0"/>
              <a:cs typeface="Calibri" panose="020F0502020204030204" pitchFamily="34" charset="0"/>
            </a:endParaRPr>
          </a:p>
        </p:txBody>
      </p:sp>
      <p:sp>
        <p:nvSpPr>
          <p:cNvPr id="7" name="Rectangle 6"/>
          <p:cNvSpPr/>
          <p:nvPr/>
        </p:nvSpPr>
        <p:spPr>
          <a:xfrm>
            <a:off x="431800" y="1135463"/>
            <a:ext cx="10370178" cy="1631216"/>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Example 2 : Several seaside hotels were rated between "no stars" and "five stars" by the tourist board.</a:t>
            </a:r>
          </a:p>
          <a:p>
            <a:r>
              <a:rPr lang="en-US" sz="2000" dirty="0">
                <a:latin typeface="Calibri" panose="020F0502020204030204" pitchFamily="34" charset="0"/>
                <a:cs typeface="Calibri" panose="020F0502020204030204" pitchFamily="34" charset="0"/>
              </a:rPr>
              <a:t>The table below shows how many hotels got each number of stars.</a:t>
            </a:r>
          </a:p>
          <a:p>
            <a:r>
              <a:rPr lang="en-US" sz="2000" dirty="0">
                <a:latin typeface="Calibri" panose="020F0502020204030204" pitchFamily="34" charset="0"/>
                <a:cs typeface="Calibri" panose="020F0502020204030204" pitchFamily="34" charset="0"/>
              </a:rPr>
              <a:t>Work out the mean number of stars by filling in the gaps in the table below.</a:t>
            </a:r>
          </a:p>
          <a:p>
            <a:endParaRPr lang="en-US" sz="2000" dirty="0">
              <a:latin typeface="Calibri" panose="020F0502020204030204" pitchFamily="34" charset="0"/>
              <a:cs typeface="Calibri" panose="020F050202020403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117021694"/>
              </p:ext>
            </p:extLst>
          </p:nvPr>
        </p:nvGraphicFramePr>
        <p:xfrm>
          <a:off x="1489942" y="2714071"/>
          <a:ext cx="5095367" cy="3044909"/>
        </p:xfrm>
        <a:graphic>
          <a:graphicData uri="http://schemas.openxmlformats.org/drawingml/2006/table">
            <a:tbl>
              <a:tblPr>
                <a:tableStyleId>{5940675A-B579-460E-94D1-54222C63F5DA}</a:tableStyleId>
              </a:tblPr>
              <a:tblGrid>
                <a:gridCol w="861472">
                  <a:extLst>
                    <a:ext uri="{9D8B030D-6E8A-4147-A177-3AD203B41FA5}">
                      <a16:colId xmlns:a16="http://schemas.microsoft.com/office/drawing/2014/main" val="20000"/>
                    </a:ext>
                  </a:extLst>
                </a:gridCol>
                <a:gridCol w="1612856">
                  <a:extLst>
                    <a:ext uri="{9D8B030D-6E8A-4147-A177-3AD203B41FA5}">
                      <a16:colId xmlns:a16="http://schemas.microsoft.com/office/drawing/2014/main" val="20001"/>
                    </a:ext>
                  </a:extLst>
                </a:gridCol>
                <a:gridCol w="2621039">
                  <a:extLst>
                    <a:ext uri="{9D8B030D-6E8A-4147-A177-3AD203B41FA5}">
                      <a16:colId xmlns:a16="http://schemas.microsoft.com/office/drawing/2014/main" val="20002"/>
                    </a:ext>
                  </a:extLst>
                </a:gridCol>
              </a:tblGrid>
              <a:tr h="434987">
                <a:tc>
                  <a:txBody>
                    <a:bodyPr/>
                    <a:lstStyle/>
                    <a:p>
                      <a:pPr algn="ctr"/>
                      <a:r>
                        <a:rPr lang="en-US" sz="1900" dirty="0"/>
                        <a:t>Stars</a:t>
                      </a:r>
                    </a:p>
                  </a:txBody>
                  <a:tcPr marL="47625" marR="47625" marT="47625" marB="47625" anchor="ctr"/>
                </a:tc>
                <a:tc>
                  <a:txBody>
                    <a:bodyPr/>
                    <a:lstStyle/>
                    <a:p>
                      <a:pPr algn="ctr"/>
                      <a:r>
                        <a:rPr lang="en-US" sz="1900" dirty="0"/>
                        <a:t>Frequency</a:t>
                      </a:r>
                    </a:p>
                  </a:txBody>
                  <a:tcPr marL="47625" marR="47625" marT="47625" marB="47625" anchor="ctr"/>
                </a:tc>
                <a:tc>
                  <a:txBody>
                    <a:bodyPr/>
                    <a:lstStyle/>
                    <a:p>
                      <a:pPr algn="ctr"/>
                      <a:r>
                        <a:rPr lang="en-US" sz="1900"/>
                        <a:t>Stars × Frequency</a:t>
                      </a:r>
                    </a:p>
                  </a:txBody>
                  <a:tcPr marL="47625" marR="47625" marT="47625" marB="47625" anchor="ctr"/>
                </a:tc>
                <a:extLst>
                  <a:ext uri="{0D108BD9-81ED-4DB2-BD59-A6C34878D82A}">
                    <a16:rowId xmlns:a16="http://schemas.microsoft.com/office/drawing/2014/main" val="10000"/>
                  </a:ext>
                </a:extLst>
              </a:tr>
              <a:tr h="434987">
                <a:tc>
                  <a:txBody>
                    <a:bodyPr/>
                    <a:lstStyle/>
                    <a:p>
                      <a:pPr algn="ctr"/>
                      <a:r>
                        <a:rPr lang="en-US" sz="1900" dirty="0"/>
                        <a:t>0</a:t>
                      </a:r>
                    </a:p>
                  </a:txBody>
                  <a:tcPr marL="47625" marR="47625" marT="47625" marB="47625" anchor="ctr"/>
                </a:tc>
                <a:tc>
                  <a:txBody>
                    <a:bodyPr/>
                    <a:lstStyle/>
                    <a:p>
                      <a:pPr algn="ctr"/>
                      <a:r>
                        <a:rPr lang="en-US" sz="1900" dirty="0"/>
                        <a:t>    2</a:t>
                      </a:r>
                    </a:p>
                  </a:txBody>
                  <a:tcPr marL="47625" marR="47625" marT="47625" marB="47625" anchor="ctr"/>
                </a:tc>
                <a:tc>
                  <a:txBody>
                    <a:bodyPr/>
                    <a:lstStyle/>
                    <a:p>
                      <a:pPr algn="ctr"/>
                      <a:endParaRPr lang="en-US" sz="1900" dirty="0"/>
                    </a:p>
                  </a:txBody>
                  <a:tcPr marL="47625" marR="47625" marT="47625" marB="47625" anchor="ctr"/>
                </a:tc>
                <a:extLst>
                  <a:ext uri="{0D108BD9-81ED-4DB2-BD59-A6C34878D82A}">
                    <a16:rowId xmlns:a16="http://schemas.microsoft.com/office/drawing/2014/main" val="10001"/>
                  </a:ext>
                </a:extLst>
              </a:tr>
              <a:tr h="434987">
                <a:tc>
                  <a:txBody>
                    <a:bodyPr/>
                    <a:lstStyle/>
                    <a:p>
                      <a:pPr algn="ctr"/>
                      <a:r>
                        <a:rPr lang="en-US" sz="1900"/>
                        <a:t>1</a:t>
                      </a:r>
                    </a:p>
                  </a:txBody>
                  <a:tcPr marL="47625" marR="47625" marT="47625" marB="47625" anchor="ctr"/>
                </a:tc>
                <a:tc>
                  <a:txBody>
                    <a:bodyPr/>
                    <a:lstStyle/>
                    <a:p>
                      <a:pPr algn="ctr"/>
                      <a:r>
                        <a:rPr lang="en-US" sz="1900" dirty="0"/>
                        <a:t>    6</a:t>
                      </a:r>
                    </a:p>
                  </a:txBody>
                  <a:tcPr marL="47625" marR="47625" marT="47625" marB="47625" anchor="ctr"/>
                </a:tc>
                <a:tc>
                  <a:txBody>
                    <a:bodyPr/>
                    <a:lstStyle/>
                    <a:p>
                      <a:pPr algn="ctr"/>
                      <a:endParaRPr lang="en-US" sz="1900" dirty="0"/>
                    </a:p>
                  </a:txBody>
                  <a:tcPr marL="47625" marR="47625" marT="47625" marB="47625" anchor="ctr"/>
                </a:tc>
                <a:extLst>
                  <a:ext uri="{0D108BD9-81ED-4DB2-BD59-A6C34878D82A}">
                    <a16:rowId xmlns:a16="http://schemas.microsoft.com/office/drawing/2014/main" val="10002"/>
                  </a:ext>
                </a:extLst>
              </a:tr>
              <a:tr h="434987">
                <a:tc>
                  <a:txBody>
                    <a:bodyPr/>
                    <a:lstStyle/>
                    <a:p>
                      <a:pPr algn="ctr"/>
                      <a:r>
                        <a:rPr lang="en-US" sz="1900"/>
                        <a:t>2</a:t>
                      </a:r>
                    </a:p>
                  </a:txBody>
                  <a:tcPr marL="47625" marR="47625" marT="47625" marB="47625" anchor="ctr"/>
                </a:tc>
                <a:tc>
                  <a:txBody>
                    <a:bodyPr/>
                    <a:lstStyle/>
                    <a:p>
                      <a:pPr algn="ctr"/>
                      <a:r>
                        <a:rPr lang="en-US" sz="1900"/>
                        <a:t>    8</a:t>
                      </a:r>
                    </a:p>
                  </a:txBody>
                  <a:tcPr marL="47625" marR="47625" marT="47625" marB="47625" anchor="ctr"/>
                </a:tc>
                <a:tc>
                  <a:txBody>
                    <a:bodyPr/>
                    <a:lstStyle/>
                    <a:p>
                      <a:pPr algn="ctr"/>
                      <a:endParaRPr lang="en-US" sz="1900" dirty="0"/>
                    </a:p>
                  </a:txBody>
                  <a:tcPr marL="47625" marR="47625" marT="47625" marB="47625" anchor="ctr"/>
                </a:tc>
                <a:extLst>
                  <a:ext uri="{0D108BD9-81ED-4DB2-BD59-A6C34878D82A}">
                    <a16:rowId xmlns:a16="http://schemas.microsoft.com/office/drawing/2014/main" val="10003"/>
                  </a:ext>
                </a:extLst>
              </a:tr>
              <a:tr h="434987">
                <a:tc>
                  <a:txBody>
                    <a:bodyPr/>
                    <a:lstStyle/>
                    <a:p>
                      <a:pPr algn="ctr"/>
                      <a:r>
                        <a:rPr lang="en-US" sz="1900"/>
                        <a:t>3</a:t>
                      </a:r>
                    </a:p>
                  </a:txBody>
                  <a:tcPr marL="47625" marR="47625" marT="47625" marB="47625" anchor="ctr"/>
                </a:tc>
                <a:tc>
                  <a:txBody>
                    <a:bodyPr/>
                    <a:lstStyle/>
                    <a:p>
                      <a:pPr algn="ctr"/>
                      <a:r>
                        <a:rPr lang="en-US" sz="1900"/>
                        <a:t>    3</a:t>
                      </a:r>
                    </a:p>
                  </a:txBody>
                  <a:tcPr marL="47625" marR="47625" marT="47625" marB="47625" anchor="ctr"/>
                </a:tc>
                <a:tc>
                  <a:txBody>
                    <a:bodyPr/>
                    <a:lstStyle/>
                    <a:p>
                      <a:pPr algn="ctr"/>
                      <a:endParaRPr lang="en-US" sz="1900" dirty="0"/>
                    </a:p>
                  </a:txBody>
                  <a:tcPr marL="47625" marR="47625" marT="47625" marB="47625" anchor="ctr"/>
                </a:tc>
                <a:extLst>
                  <a:ext uri="{0D108BD9-81ED-4DB2-BD59-A6C34878D82A}">
                    <a16:rowId xmlns:a16="http://schemas.microsoft.com/office/drawing/2014/main" val="10004"/>
                  </a:ext>
                </a:extLst>
              </a:tr>
              <a:tr h="434987">
                <a:tc>
                  <a:txBody>
                    <a:bodyPr/>
                    <a:lstStyle/>
                    <a:p>
                      <a:pPr algn="ctr"/>
                      <a:r>
                        <a:rPr lang="en-US" sz="1900"/>
                        <a:t>4</a:t>
                      </a:r>
                    </a:p>
                  </a:txBody>
                  <a:tcPr marL="47625" marR="47625" marT="47625" marB="47625" anchor="ctr"/>
                </a:tc>
                <a:tc>
                  <a:txBody>
                    <a:bodyPr/>
                    <a:lstStyle/>
                    <a:p>
                      <a:pPr algn="ctr"/>
                      <a:r>
                        <a:rPr lang="en-US" sz="1900"/>
                        <a:t>    0</a:t>
                      </a:r>
                    </a:p>
                  </a:txBody>
                  <a:tcPr marL="47625" marR="47625" marT="47625" marB="47625" anchor="ctr"/>
                </a:tc>
                <a:tc>
                  <a:txBody>
                    <a:bodyPr/>
                    <a:lstStyle/>
                    <a:p>
                      <a:pPr algn="ctr"/>
                      <a:endParaRPr lang="en-US" sz="1900" dirty="0"/>
                    </a:p>
                  </a:txBody>
                  <a:tcPr marL="47625" marR="47625" marT="47625" marB="47625" anchor="ctr"/>
                </a:tc>
                <a:extLst>
                  <a:ext uri="{0D108BD9-81ED-4DB2-BD59-A6C34878D82A}">
                    <a16:rowId xmlns:a16="http://schemas.microsoft.com/office/drawing/2014/main" val="10005"/>
                  </a:ext>
                </a:extLst>
              </a:tr>
              <a:tr h="434987">
                <a:tc>
                  <a:txBody>
                    <a:bodyPr/>
                    <a:lstStyle/>
                    <a:p>
                      <a:pPr algn="ctr"/>
                      <a:r>
                        <a:rPr lang="en-US" sz="1900"/>
                        <a:t>5</a:t>
                      </a:r>
                    </a:p>
                  </a:txBody>
                  <a:tcPr marL="47625" marR="47625" marT="47625" marB="47625" anchor="ctr"/>
                </a:tc>
                <a:tc>
                  <a:txBody>
                    <a:bodyPr/>
                    <a:lstStyle/>
                    <a:p>
                      <a:pPr algn="ctr"/>
                      <a:r>
                        <a:rPr lang="en-US" sz="1900"/>
                        <a:t>    1</a:t>
                      </a:r>
                    </a:p>
                  </a:txBody>
                  <a:tcPr marL="47625" marR="47625" marT="47625" marB="47625" anchor="ctr"/>
                </a:tc>
                <a:tc>
                  <a:txBody>
                    <a:bodyPr/>
                    <a:lstStyle/>
                    <a:p>
                      <a:pPr algn="ctr"/>
                      <a:endParaRPr lang="en-US" sz="1900" dirty="0"/>
                    </a:p>
                  </a:txBody>
                  <a:tcPr/>
                </a:tc>
                <a:extLst>
                  <a:ext uri="{0D108BD9-81ED-4DB2-BD59-A6C34878D82A}">
                    <a16:rowId xmlns:a16="http://schemas.microsoft.com/office/drawing/2014/main" val="10006"/>
                  </a:ext>
                </a:extLst>
              </a:tr>
            </a:tbl>
          </a:graphicData>
        </a:graphic>
      </p:graphicFrame>
      <p:pic>
        <p:nvPicPr>
          <p:cNvPr id="60428" name="Picture 12" descr="http://esbergen.org/maths/book8/bk8i5/blank61.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1800" y="2154953"/>
            <a:ext cx="581025" cy="171450"/>
          </a:xfrm>
          <a:prstGeom prst="rect">
            <a:avLst/>
          </a:prstGeom>
          <a:noFill/>
          <a:extLst>
            <a:ext uri="{909E8E84-426E-40DD-AFC4-6F175D3DCCD1}">
              <a14:hiddenFill xmlns:a14="http://schemas.microsoft.com/office/drawing/2010/main">
                <a:solidFill>
                  <a:srgbClr val="FFFFFF"/>
                </a:solidFill>
              </a14:hiddenFill>
            </a:ext>
          </a:extLst>
        </p:spPr>
      </p:pic>
    </p:spTree>
    <p:controls>
      <mc:AlternateContent xmlns:mc="http://schemas.openxmlformats.org/markup-compatibility/2006">
        <mc:Choice xmlns:v="urn:schemas-microsoft-com:vml" Requires="v">
          <p:control spid="3279" name="DefaultOcx" r:id="rId2" imgW="533520" imgH="228600"/>
        </mc:Choice>
        <mc:Fallback>
          <p:control name="DefaultOcx" r:id="rId2" imgW="533520" imgH="228600">
            <p:pic>
              <p:nvPicPr>
                <p:cNvPr id="2" name="DefaultOcx"/>
                <p:cNvPicPr preferRelativeResize="0">
                  <a:picLocks noChangeArrowheads="1" noChangeShapeType="1"/>
                </p:cNvPicPr>
                <p:nvPr/>
              </p:nvPicPr>
              <p:blipFill>
                <a:blip r:embed="rId10"/>
                <a:srcRect/>
                <a:stretch>
                  <a:fillRect/>
                </a:stretch>
              </p:blipFill>
              <p:spPr bwMode="auto">
                <a:xfrm>
                  <a:off x="0" y="0"/>
                  <a:ext cx="533400" cy="22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3280" name="HTMLText1" r:id="rId3" imgW="533520" imgH="228600"/>
        </mc:Choice>
        <mc:Fallback>
          <p:control name="HTMLText1" r:id="rId3" imgW="533520" imgH="228600">
            <p:pic>
              <p:nvPicPr>
                <p:cNvPr id="4" name="HTMLText1"/>
                <p:cNvPicPr preferRelativeResize="0">
                  <a:picLocks noChangeArrowheads="1" noChangeShapeType="1"/>
                </p:cNvPicPr>
                <p:nvPr/>
              </p:nvPicPr>
              <p:blipFill>
                <a:blip r:embed="rId10"/>
                <a:srcRect/>
                <a:stretch>
                  <a:fillRect/>
                </a:stretch>
              </p:blipFill>
              <p:spPr bwMode="auto">
                <a:xfrm>
                  <a:off x="0" y="0"/>
                  <a:ext cx="533400" cy="22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3281" name="HTMLText2" r:id="rId4" imgW="533520" imgH="228600"/>
        </mc:Choice>
        <mc:Fallback>
          <p:control name="HTMLText2" r:id="rId4" imgW="533520" imgH="228600">
            <p:pic>
              <p:nvPicPr>
                <p:cNvPr id="5" name="HTMLText2"/>
                <p:cNvPicPr preferRelativeResize="0">
                  <a:picLocks noChangeArrowheads="1" noChangeShapeType="1"/>
                </p:cNvPicPr>
                <p:nvPr/>
              </p:nvPicPr>
              <p:blipFill>
                <a:blip r:embed="rId10"/>
                <a:srcRect/>
                <a:stretch>
                  <a:fillRect/>
                </a:stretch>
              </p:blipFill>
              <p:spPr bwMode="auto">
                <a:xfrm>
                  <a:off x="0" y="0"/>
                  <a:ext cx="533400" cy="22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3282" name="HTMLText3" r:id="rId5" imgW="533520" imgH="228600"/>
        </mc:Choice>
        <mc:Fallback>
          <p:control name="HTMLText3" r:id="rId5" imgW="533520" imgH="228600">
            <p:pic>
              <p:nvPicPr>
                <p:cNvPr id="6" name="HTMLText3"/>
                <p:cNvPicPr preferRelativeResize="0">
                  <a:picLocks noChangeArrowheads="1" noChangeShapeType="1"/>
                </p:cNvPicPr>
                <p:nvPr/>
              </p:nvPicPr>
              <p:blipFill>
                <a:blip r:embed="rId10"/>
                <a:srcRect/>
                <a:stretch>
                  <a:fillRect/>
                </a:stretch>
              </p:blipFill>
              <p:spPr bwMode="auto">
                <a:xfrm>
                  <a:off x="0" y="0"/>
                  <a:ext cx="533400" cy="22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3283" name="HTMLText4" r:id="rId6" imgW="533520" imgH="228600"/>
        </mc:Choice>
        <mc:Fallback>
          <p:control name="HTMLText4" r:id="rId6" imgW="533520" imgH="228600">
            <p:pic>
              <p:nvPicPr>
                <p:cNvPr id="8" name="HTMLText4"/>
                <p:cNvPicPr preferRelativeResize="0">
                  <a:picLocks noChangeArrowheads="1" noChangeShapeType="1"/>
                </p:cNvPicPr>
                <p:nvPr/>
              </p:nvPicPr>
              <p:blipFill>
                <a:blip r:embed="rId10"/>
                <a:srcRect/>
                <a:stretch>
                  <a:fillRect/>
                </a:stretch>
              </p:blipFill>
              <p:spPr bwMode="auto">
                <a:xfrm>
                  <a:off x="0" y="0"/>
                  <a:ext cx="533400" cy="22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284060883"/>
      </p:ext>
    </p:extLst>
  </p:cSld>
  <p:clrMapOvr>
    <a:masterClrMapping/>
  </p:clrMapOvr>
  <p:transition>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b="1" dirty="0">
                <a:solidFill>
                  <a:schemeClr val="tx1"/>
                </a:solidFill>
                <a:latin typeface="Calibri" panose="020F0502020204030204" pitchFamily="34" charset="0"/>
                <a:cs typeface="Calibri" panose="020F0502020204030204" pitchFamily="34" charset="0"/>
              </a:rPr>
              <a:t>Measuring the Central Tendency:  (1) Mean</a:t>
            </a:r>
            <a:endParaRPr lang="en-US" altLang="en-US" sz="4000" b="1" dirty="0">
              <a:solidFill>
                <a:schemeClr val="tx1"/>
              </a:solidFill>
              <a:latin typeface="Calibri" panose="020F0502020204030204" pitchFamily="34" charset="0"/>
              <a:cs typeface="Calibri" panose="020F0502020204030204" pitchFamily="34" charset="0"/>
            </a:endParaRPr>
          </a:p>
        </p:txBody>
      </p:sp>
      <p:sp>
        <p:nvSpPr>
          <p:cNvPr id="9" name="Slide Number Placeholder 8">
            <a:extLst>
              <a:ext uri="{FF2B5EF4-FFF2-40B4-BE49-F238E27FC236}">
                <a16:creationId xmlns:a16="http://schemas.microsoft.com/office/drawing/2014/main" id="{DCACE531-D7F0-4F3F-952F-C2FB96D3D409}"/>
              </a:ext>
            </a:extLst>
          </p:cNvPr>
          <p:cNvSpPr>
            <a:spLocks noGrp="1"/>
          </p:cNvSpPr>
          <p:nvPr>
            <p:ph type="sldNum" sz="quarter" idx="10"/>
          </p:nvPr>
        </p:nvSpPr>
        <p:spPr/>
        <p:txBody>
          <a:bodyPr/>
          <a:lstStyle/>
          <a:p>
            <a:fld id="{5D5C0945-3C12-41E7-B090-1D5BB38CB1A8}" type="slidenum">
              <a:rPr lang="en-US" altLang="en-US" smtClean="0">
                <a:solidFill>
                  <a:schemeClr val="tx1"/>
                </a:solidFill>
                <a:latin typeface="Calibri" panose="020F0502020204030204" pitchFamily="34" charset="0"/>
                <a:cs typeface="Calibri" panose="020F0502020204030204" pitchFamily="34" charset="0"/>
              </a:rPr>
              <a:pPr/>
              <a:t>35</a:t>
            </a:fld>
            <a:endParaRPr lang="en-US" altLang="en-US">
              <a:solidFill>
                <a:schemeClr val="tx1"/>
              </a:solidFill>
              <a:latin typeface="Calibri" panose="020F0502020204030204" pitchFamily="34" charset="0"/>
              <a:cs typeface="Calibri" panose="020F0502020204030204" pitchFamily="34" charset="0"/>
            </a:endParaRPr>
          </a:p>
        </p:txBody>
      </p:sp>
      <p:sp>
        <p:nvSpPr>
          <p:cNvPr id="7" name="Rectangle 6"/>
          <p:cNvSpPr/>
          <p:nvPr/>
        </p:nvSpPr>
        <p:spPr>
          <a:xfrm>
            <a:off x="793820" y="1135463"/>
            <a:ext cx="10008158" cy="400110"/>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Example 3 Professor Baker keeps a record of his golf scores, as shown in the table below: </a:t>
            </a:r>
          </a:p>
        </p:txBody>
      </p:sp>
      <p:pic>
        <p:nvPicPr>
          <p:cNvPr id="60428" name="Picture 12" descr="http://esbergen.org/maths/book8/bk8i5/blank61.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1800" y="2154953"/>
            <a:ext cx="581025" cy="171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283953023"/>
              </p:ext>
            </p:extLst>
          </p:nvPr>
        </p:nvGraphicFramePr>
        <p:xfrm>
          <a:off x="1723456" y="2154953"/>
          <a:ext cx="4608024" cy="3783465"/>
        </p:xfrm>
        <a:graphic>
          <a:graphicData uri="http://schemas.openxmlformats.org/drawingml/2006/table">
            <a:tbl>
              <a:tblPr>
                <a:tableStyleId>{5940675A-B579-460E-94D1-54222C63F5DA}</a:tableStyleId>
              </a:tblPr>
              <a:tblGrid>
                <a:gridCol w="1927612">
                  <a:extLst>
                    <a:ext uri="{9D8B030D-6E8A-4147-A177-3AD203B41FA5}">
                      <a16:colId xmlns:a16="http://schemas.microsoft.com/office/drawing/2014/main" val="20000"/>
                    </a:ext>
                  </a:extLst>
                </a:gridCol>
                <a:gridCol w="2680412">
                  <a:extLst>
                    <a:ext uri="{9D8B030D-6E8A-4147-A177-3AD203B41FA5}">
                      <a16:colId xmlns:a16="http://schemas.microsoft.com/office/drawing/2014/main" val="20001"/>
                    </a:ext>
                  </a:extLst>
                </a:gridCol>
              </a:tblGrid>
              <a:tr h="540495">
                <a:tc>
                  <a:txBody>
                    <a:bodyPr/>
                    <a:lstStyle/>
                    <a:p>
                      <a:pPr algn="ctr"/>
                      <a:r>
                        <a:rPr lang="en-US" sz="1900" dirty="0"/>
                        <a:t>Score</a:t>
                      </a:r>
                    </a:p>
                  </a:txBody>
                  <a:tcPr marL="47625" marR="47625" marT="47625" marB="47625" anchor="ctr"/>
                </a:tc>
                <a:tc>
                  <a:txBody>
                    <a:bodyPr/>
                    <a:lstStyle/>
                    <a:p>
                      <a:pPr algn="ctr"/>
                      <a:r>
                        <a:rPr lang="en-US" sz="1900" dirty="0"/>
                        <a:t>Frequency</a:t>
                      </a:r>
                    </a:p>
                  </a:txBody>
                  <a:tcPr marL="47625" marR="47625" marT="47625" marB="47625" anchor="ctr"/>
                </a:tc>
                <a:extLst>
                  <a:ext uri="{0D108BD9-81ED-4DB2-BD59-A6C34878D82A}">
                    <a16:rowId xmlns:a16="http://schemas.microsoft.com/office/drawing/2014/main" val="10000"/>
                  </a:ext>
                </a:extLst>
              </a:tr>
              <a:tr h="540495">
                <a:tc>
                  <a:txBody>
                    <a:bodyPr/>
                    <a:lstStyle/>
                    <a:p>
                      <a:pPr algn="ctr"/>
                      <a:r>
                        <a:rPr lang="en-US" sz="1900" dirty="0"/>
                        <a:t>70</a:t>
                      </a:r>
                    </a:p>
                  </a:txBody>
                  <a:tcPr marL="47625" marR="47625" marT="47625" marB="47625" anchor="ctr"/>
                </a:tc>
                <a:tc>
                  <a:txBody>
                    <a:bodyPr/>
                    <a:lstStyle/>
                    <a:p>
                      <a:pPr algn="ctr"/>
                      <a:r>
                        <a:rPr lang="en-US" sz="1900"/>
                        <a:t>3</a:t>
                      </a:r>
                    </a:p>
                  </a:txBody>
                  <a:tcPr marL="47625" marR="47625" marT="47625" marB="47625" anchor="ctr"/>
                </a:tc>
                <a:extLst>
                  <a:ext uri="{0D108BD9-81ED-4DB2-BD59-A6C34878D82A}">
                    <a16:rowId xmlns:a16="http://schemas.microsoft.com/office/drawing/2014/main" val="10001"/>
                  </a:ext>
                </a:extLst>
              </a:tr>
              <a:tr h="540495">
                <a:tc>
                  <a:txBody>
                    <a:bodyPr/>
                    <a:lstStyle/>
                    <a:p>
                      <a:pPr algn="ctr"/>
                      <a:r>
                        <a:rPr lang="en-US" sz="1900"/>
                        <a:t>71</a:t>
                      </a:r>
                    </a:p>
                  </a:txBody>
                  <a:tcPr marL="47625" marR="47625" marT="47625" marB="47625" anchor="ctr"/>
                </a:tc>
                <a:tc>
                  <a:txBody>
                    <a:bodyPr/>
                    <a:lstStyle/>
                    <a:p>
                      <a:pPr algn="ctr"/>
                      <a:r>
                        <a:rPr lang="en-US" sz="1900" dirty="0"/>
                        <a:t>4</a:t>
                      </a:r>
                    </a:p>
                  </a:txBody>
                  <a:tcPr marL="47625" marR="47625" marT="47625" marB="47625" anchor="ctr"/>
                </a:tc>
                <a:extLst>
                  <a:ext uri="{0D108BD9-81ED-4DB2-BD59-A6C34878D82A}">
                    <a16:rowId xmlns:a16="http://schemas.microsoft.com/office/drawing/2014/main" val="10002"/>
                  </a:ext>
                </a:extLst>
              </a:tr>
              <a:tr h="540495">
                <a:tc>
                  <a:txBody>
                    <a:bodyPr/>
                    <a:lstStyle/>
                    <a:p>
                      <a:pPr algn="ctr"/>
                      <a:r>
                        <a:rPr lang="en-US" sz="1900"/>
                        <a:t>72</a:t>
                      </a:r>
                    </a:p>
                  </a:txBody>
                  <a:tcPr marL="47625" marR="47625" marT="47625" marB="47625" anchor="ctr"/>
                </a:tc>
                <a:tc>
                  <a:txBody>
                    <a:bodyPr/>
                    <a:lstStyle/>
                    <a:p>
                      <a:pPr algn="ctr"/>
                      <a:r>
                        <a:rPr lang="en-US" sz="1900"/>
                        <a:t>4</a:t>
                      </a:r>
                    </a:p>
                  </a:txBody>
                  <a:tcPr marL="47625" marR="47625" marT="47625" marB="47625" anchor="ctr"/>
                </a:tc>
                <a:extLst>
                  <a:ext uri="{0D108BD9-81ED-4DB2-BD59-A6C34878D82A}">
                    <a16:rowId xmlns:a16="http://schemas.microsoft.com/office/drawing/2014/main" val="10003"/>
                  </a:ext>
                </a:extLst>
              </a:tr>
              <a:tr h="540495">
                <a:tc>
                  <a:txBody>
                    <a:bodyPr/>
                    <a:lstStyle/>
                    <a:p>
                      <a:pPr algn="ctr"/>
                      <a:r>
                        <a:rPr lang="en-US" sz="1900"/>
                        <a:t>73</a:t>
                      </a:r>
                    </a:p>
                  </a:txBody>
                  <a:tcPr marL="47625" marR="47625" marT="47625" marB="47625" anchor="ctr"/>
                </a:tc>
                <a:tc>
                  <a:txBody>
                    <a:bodyPr/>
                    <a:lstStyle/>
                    <a:p>
                      <a:pPr algn="ctr"/>
                      <a:r>
                        <a:rPr lang="en-US" sz="1900"/>
                        <a:t>4</a:t>
                      </a:r>
                    </a:p>
                  </a:txBody>
                  <a:tcPr marL="47625" marR="47625" marT="47625" marB="47625" anchor="ctr"/>
                </a:tc>
                <a:extLst>
                  <a:ext uri="{0D108BD9-81ED-4DB2-BD59-A6C34878D82A}">
                    <a16:rowId xmlns:a16="http://schemas.microsoft.com/office/drawing/2014/main" val="10004"/>
                  </a:ext>
                </a:extLst>
              </a:tr>
              <a:tr h="540495">
                <a:tc>
                  <a:txBody>
                    <a:bodyPr/>
                    <a:lstStyle/>
                    <a:p>
                      <a:pPr algn="ctr"/>
                      <a:r>
                        <a:rPr lang="en-US" sz="1900"/>
                        <a:t>74</a:t>
                      </a:r>
                    </a:p>
                  </a:txBody>
                  <a:tcPr marL="47625" marR="47625" marT="47625" marB="47625" anchor="ctr"/>
                </a:tc>
                <a:tc>
                  <a:txBody>
                    <a:bodyPr/>
                    <a:lstStyle/>
                    <a:p>
                      <a:pPr algn="ctr"/>
                      <a:r>
                        <a:rPr lang="en-US" sz="1900"/>
                        <a:t>3</a:t>
                      </a:r>
                    </a:p>
                  </a:txBody>
                  <a:tcPr marL="47625" marR="47625" marT="47625" marB="47625" anchor="ctr"/>
                </a:tc>
                <a:extLst>
                  <a:ext uri="{0D108BD9-81ED-4DB2-BD59-A6C34878D82A}">
                    <a16:rowId xmlns:a16="http://schemas.microsoft.com/office/drawing/2014/main" val="10005"/>
                  </a:ext>
                </a:extLst>
              </a:tr>
              <a:tr h="540495">
                <a:tc>
                  <a:txBody>
                    <a:bodyPr/>
                    <a:lstStyle/>
                    <a:p>
                      <a:pPr algn="ctr"/>
                      <a:r>
                        <a:rPr lang="en-US" sz="1900"/>
                        <a:t>75</a:t>
                      </a:r>
                    </a:p>
                  </a:txBody>
                  <a:tcPr marL="47625" marR="47625" marT="47625" marB="47625" anchor="ctr"/>
                </a:tc>
                <a:tc>
                  <a:txBody>
                    <a:bodyPr/>
                    <a:lstStyle/>
                    <a:p>
                      <a:pPr algn="ctr"/>
                      <a:r>
                        <a:rPr lang="en-US" sz="1900" dirty="0"/>
                        <a:t>2</a:t>
                      </a:r>
                    </a:p>
                  </a:txBody>
                  <a:tcPr marL="47625" marR="47625" marT="47625" marB="47625" anchor="ctr"/>
                </a:tc>
                <a:extLst>
                  <a:ext uri="{0D108BD9-81ED-4DB2-BD59-A6C34878D82A}">
                    <a16:rowId xmlns:a16="http://schemas.microsoft.com/office/drawing/2014/main" val="10006"/>
                  </a:ext>
                </a:extLst>
              </a:tr>
            </a:tbl>
          </a:graphicData>
        </a:graphic>
      </p:graphicFrame>
    </p:spTree>
    <p:controls>
      <mc:AlternateContent xmlns:mc="http://schemas.openxmlformats.org/markup-compatibility/2006">
        <mc:Choice xmlns:v="urn:schemas-microsoft-com:vml" Requires="v">
          <p:control spid="4303" name="DefaultOcx" r:id="rId2" imgW="457200" imgH="228600"/>
        </mc:Choice>
        <mc:Fallback>
          <p:control name="DefaultOcx" r:id="rId2" imgW="457200" imgH="228600">
            <p:pic>
              <p:nvPicPr>
                <p:cNvPr id="3" name="DefaultOcx"/>
                <p:cNvPicPr preferRelativeResize="0">
                  <a:picLocks noChangeArrowheads="1" noChangeShapeType="1"/>
                </p:cNvPicPr>
                <p:nvPr/>
              </p:nvPicPr>
              <p:blipFill>
                <a:blip r:embed="rId10"/>
                <a:srcRect/>
                <a:stretch>
                  <a:fillRect/>
                </a:stretch>
              </p:blipFill>
              <p:spPr bwMode="auto">
                <a:xfrm>
                  <a:off x="0" y="0"/>
                  <a:ext cx="457200" cy="22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4304" name="HTMLText1" r:id="rId3" imgW="457200" imgH="228600"/>
        </mc:Choice>
        <mc:Fallback>
          <p:control name="HTMLText1" r:id="rId3" imgW="457200" imgH="228600">
            <p:pic>
              <p:nvPicPr>
                <p:cNvPr id="4" name="HTMLText1"/>
                <p:cNvPicPr preferRelativeResize="0">
                  <a:picLocks noChangeArrowheads="1" noChangeShapeType="1"/>
                </p:cNvPicPr>
                <p:nvPr/>
              </p:nvPicPr>
              <p:blipFill>
                <a:blip r:embed="rId10"/>
                <a:srcRect/>
                <a:stretch>
                  <a:fillRect/>
                </a:stretch>
              </p:blipFill>
              <p:spPr bwMode="auto">
                <a:xfrm>
                  <a:off x="0" y="0"/>
                  <a:ext cx="457200" cy="22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4305" name="HTMLText2" r:id="rId4" imgW="457200" imgH="228600"/>
        </mc:Choice>
        <mc:Fallback>
          <p:control name="HTMLText2" r:id="rId4" imgW="457200" imgH="228600">
            <p:pic>
              <p:nvPicPr>
                <p:cNvPr id="5" name="HTMLText2"/>
                <p:cNvPicPr preferRelativeResize="0">
                  <a:picLocks noChangeArrowheads="1" noChangeShapeType="1"/>
                </p:cNvPicPr>
                <p:nvPr/>
              </p:nvPicPr>
              <p:blipFill>
                <a:blip r:embed="rId10"/>
                <a:srcRect/>
                <a:stretch>
                  <a:fillRect/>
                </a:stretch>
              </p:blipFill>
              <p:spPr bwMode="auto">
                <a:xfrm>
                  <a:off x="0" y="0"/>
                  <a:ext cx="457200" cy="22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4306" name="HTMLText3" r:id="rId5" imgW="457200" imgH="228600"/>
        </mc:Choice>
        <mc:Fallback>
          <p:control name="HTMLText3" r:id="rId5" imgW="457200" imgH="228600">
            <p:pic>
              <p:nvPicPr>
                <p:cNvPr id="6" name="HTMLText3"/>
                <p:cNvPicPr preferRelativeResize="0">
                  <a:picLocks noChangeArrowheads="1" noChangeShapeType="1"/>
                </p:cNvPicPr>
                <p:nvPr/>
              </p:nvPicPr>
              <p:blipFill>
                <a:blip r:embed="rId10"/>
                <a:srcRect/>
                <a:stretch>
                  <a:fillRect/>
                </a:stretch>
              </p:blipFill>
              <p:spPr bwMode="auto">
                <a:xfrm>
                  <a:off x="0" y="0"/>
                  <a:ext cx="457200" cy="22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4307" name="HTMLText4" r:id="rId6" imgW="457200" imgH="228600"/>
        </mc:Choice>
        <mc:Fallback>
          <p:control name="HTMLText4" r:id="rId6" imgW="457200" imgH="228600">
            <p:pic>
              <p:nvPicPr>
                <p:cNvPr id="8" name="HTMLText4"/>
                <p:cNvPicPr preferRelativeResize="0">
                  <a:picLocks noChangeArrowheads="1" noChangeShapeType="1"/>
                </p:cNvPicPr>
                <p:nvPr/>
              </p:nvPicPr>
              <p:blipFill>
                <a:blip r:embed="rId10"/>
                <a:srcRect/>
                <a:stretch>
                  <a:fillRect/>
                </a:stretch>
              </p:blipFill>
              <p:spPr bwMode="auto">
                <a:xfrm>
                  <a:off x="0" y="0"/>
                  <a:ext cx="457200" cy="22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496329684"/>
      </p:ext>
    </p:extLst>
  </p:cSld>
  <p:clrMapOvr>
    <a:masterClrMapping/>
  </p:clrMapOvr>
  <p:transition>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chemeClr val="tx1"/>
                </a:solidFill>
                <a:latin typeface="Calibri" panose="020F0502020204030204" pitchFamily="34" charset="0"/>
                <a:cs typeface="Calibri" panose="020F0502020204030204" pitchFamily="34" charset="0"/>
              </a:rPr>
              <a:t>Measuring the Central Tendency: (2) Median</a:t>
            </a:r>
            <a:endParaRPr lang="en-IN" b="1" dirty="0">
              <a:solidFill>
                <a:schemeClr val="tx1"/>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2666022-7A83-44E2-A4D7-C1820B3FDAC8}"/>
              </a:ext>
            </a:extLst>
          </p:cNvPr>
          <p:cNvSpPr>
            <a:spLocks noGrp="1"/>
          </p:cNvSpPr>
          <p:nvPr>
            <p:ph type="sldNum" sz="quarter" idx="12"/>
          </p:nvPr>
        </p:nvSpPr>
        <p:spPr/>
        <p:txBody>
          <a:bodyPr/>
          <a:lstStyle/>
          <a:p>
            <a:fld id="{3CCF00EA-7FEC-4848-8AE3-5B6199E0A559}" type="slidenum">
              <a:rPr lang="en-US" altLang="en-US" smtClean="0">
                <a:solidFill>
                  <a:schemeClr val="tx1"/>
                </a:solidFill>
                <a:latin typeface="Calibri" panose="020F0502020204030204" pitchFamily="34" charset="0"/>
                <a:cs typeface="Calibri" panose="020F0502020204030204" pitchFamily="34" charset="0"/>
              </a:rPr>
              <a:pPr/>
              <a:t>36</a:t>
            </a:fld>
            <a:endParaRPr lang="en-US" altLang="en-US">
              <a:solidFill>
                <a:schemeClr val="tx1"/>
              </a:solidFill>
              <a:latin typeface="Calibri" panose="020F0502020204030204" pitchFamily="34" charset="0"/>
              <a:cs typeface="Calibri" panose="020F0502020204030204" pitchFamily="34" charset="0"/>
            </a:endParaRPr>
          </a:p>
        </p:txBody>
      </p:sp>
      <p:sp>
        <p:nvSpPr>
          <p:cNvPr id="3" name="Content Placeholder 2"/>
          <p:cNvSpPr>
            <a:spLocks noGrp="1"/>
          </p:cNvSpPr>
          <p:nvPr>
            <p:ph sz="quarter" idx="1"/>
          </p:nvPr>
        </p:nvSpPr>
        <p:spPr/>
        <p:txBody>
          <a:bodyPr/>
          <a:lstStyle/>
          <a:p>
            <a:r>
              <a:rPr lang="en-IN" dirty="0">
                <a:latin typeface="Calibri" panose="020F0502020204030204" pitchFamily="34" charset="0"/>
                <a:cs typeface="Calibri" panose="020F0502020204030204" pitchFamily="34" charset="0"/>
              </a:rPr>
              <a:t>Median</a:t>
            </a:r>
          </a:p>
          <a:p>
            <a:pPr lvl="1" algn="just"/>
            <a:endParaRPr lang="en-IN" dirty="0">
              <a:latin typeface="Calibri" panose="020F0502020204030204" pitchFamily="34" charset="0"/>
              <a:cs typeface="Calibri" panose="020F0502020204030204" pitchFamily="34" charset="0"/>
            </a:endParaRPr>
          </a:p>
          <a:p>
            <a:pPr lvl="1" algn="just"/>
            <a:r>
              <a:rPr lang="en-IN" dirty="0">
                <a:latin typeface="Calibri" panose="020F0502020204030204" pitchFamily="34" charset="0"/>
                <a:cs typeface="Calibri" panose="020F0502020204030204" pitchFamily="34" charset="0"/>
              </a:rPr>
              <a:t>Median is nothing more than the middle value of your observations when they are order from the smallest to the largest.</a:t>
            </a:r>
          </a:p>
          <a:p>
            <a:endParaRPr lang="en-IN" dirty="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a:stretch>
            <a:fillRect/>
          </a:stretch>
        </p:blipFill>
        <p:spPr>
          <a:xfrm>
            <a:off x="8682457" y="1303711"/>
            <a:ext cx="2413780" cy="2633215"/>
          </a:xfrm>
          <a:prstGeom prst="rect">
            <a:avLst/>
          </a:prstGeom>
        </p:spPr>
      </p:pic>
      <p:sp>
        <p:nvSpPr>
          <p:cNvPr id="6" name="Rectangle 5"/>
          <p:cNvSpPr/>
          <p:nvPr/>
        </p:nvSpPr>
        <p:spPr>
          <a:xfrm>
            <a:off x="1086678" y="3980734"/>
            <a:ext cx="4914444" cy="1384995"/>
          </a:xfrm>
          <a:prstGeom prst="rect">
            <a:avLst/>
          </a:prstGeom>
        </p:spPr>
        <p:txBody>
          <a:bodyPr wrap="square">
            <a:spAutoFit/>
          </a:bodyPr>
          <a:lstStyle/>
          <a:p>
            <a:pPr algn="just"/>
            <a:r>
              <a:rPr lang="en-IN" sz="2100" dirty="0">
                <a:latin typeface="Calibri" panose="020F0502020204030204" pitchFamily="34" charset="0"/>
                <a:cs typeface="Calibri" panose="020F0502020204030204" pitchFamily="34" charset="0"/>
              </a:rPr>
              <a:t>It involves two steps:</a:t>
            </a:r>
          </a:p>
          <a:p>
            <a:pPr algn="just"/>
            <a:endParaRPr lang="en-IN" sz="2100" dirty="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Ø"/>
            </a:pPr>
            <a:r>
              <a:rPr lang="en-IN" sz="2100" dirty="0">
                <a:latin typeface="Calibri" panose="020F0502020204030204" pitchFamily="34" charset="0"/>
                <a:cs typeface="Calibri" panose="020F0502020204030204" pitchFamily="34" charset="0"/>
              </a:rPr>
              <a:t>Oder your cases from smallest to largest</a:t>
            </a:r>
          </a:p>
          <a:p>
            <a:pPr marL="342900" indent="-342900" algn="just">
              <a:buFont typeface="Wingdings" panose="05000000000000000000" pitchFamily="2" charset="2"/>
              <a:buChar char="Ø"/>
            </a:pPr>
            <a:r>
              <a:rPr lang="en-IN" sz="2100" dirty="0">
                <a:latin typeface="Calibri" panose="020F0502020204030204" pitchFamily="34" charset="0"/>
                <a:cs typeface="Calibri" panose="020F0502020204030204" pitchFamily="34" charset="0"/>
              </a:rPr>
              <a:t>Find the middle Value</a:t>
            </a:r>
          </a:p>
        </p:txBody>
      </p:sp>
      <p:pic>
        <p:nvPicPr>
          <p:cNvPr id="7" name="Picture 6"/>
          <p:cNvPicPr>
            <a:picLocks noChangeAspect="1"/>
          </p:cNvPicPr>
          <p:nvPr/>
        </p:nvPicPr>
        <p:blipFill rotWithShape="1">
          <a:blip r:embed="rId3"/>
          <a:srcRect r="56979" b="8166"/>
          <a:stretch/>
        </p:blipFill>
        <p:spPr>
          <a:xfrm>
            <a:off x="6312025" y="2598920"/>
            <a:ext cx="2154407" cy="1789983"/>
          </a:xfrm>
          <a:prstGeom prst="rect">
            <a:avLst/>
          </a:prstGeom>
        </p:spPr>
      </p:pic>
      <p:sp>
        <p:nvSpPr>
          <p:cNvPr id="8" name="AutoShape 2" descr="https://i1.wp.com/makemeanalyst.com/wp-content/uploads/2017/05/median1-1.png?zoom=1.25&amp;resize=566%2C220"/>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latin typeface="Calibri" panose="020F0502020204030204" pitchFamily="34" charset="0"/>
              <a:cs typeface="Calibri" panose="020F0502020204030204" pitchFamily="34" charset="0"/>
            </a:endParaRPr>
          </a:p>
        </p:txBody>
      </p:sp>
      <p:pic>
        <p:nvPicPr>
          <p:cNvPr id="10" name="Picture 9"/>
          <p:cNvPicPr>
            <a:picLocks noChangeAspect="1"/>
          </p:cNvPicPr>
          <p:nvPr/>
        </p:nvPicPr>
        <p:blipFill rotWithShape="1">
          <a:blip r:embed="rId3"/>
          <a:srcRect l="59821" b="-1137"/>
          <a:stretch/>
        </p:blipFill>
        <p:spPr>
          <a:xfrm>
            <a:off x="8863673" y="4280051"/>
            <a:ext cx="2051348" cy="2009804"/>
          </a:xfrm>
          <a:prstGeom prst="rect">
            <a:avLst/>
          </a:prstGeom>
        </p:spPr>
      </p:pic>
    </p:spTree>
    <p:extLst>
      <p:ext uri="{BB962C8B-B14F-4D97-AF65-F5344CB8AC3E}">
        <p14:creationId xmlns:p14="http://schemas.microsoft.com/office/powerpoint/2010/main" val="5214495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b="1" dirty="0">
                <a:solidFill>
                  <a:schemeClr val="tx1"/>
                </a:solidFill>
                <a:latin typeface="Calibri" panose="020F0502020204030204" pitchFamily="34" charset="0"/>
                <a:cs typeface="Calibri" panose="020F0502020204030204" pitchFamily="34" charset="0"/>
              </a:rPr>
              <a:t>Measuring the Central Tendency: (2) Median</a:t>
            </a:r>
            <a:endParaRPr lang="en-US" altLang="en-US" sz="4000" b="1" dirty="0">
              <a:solidFill>
                <a:schemeClr val="tx1"/>
              </a:solidFill>
              <a:latin typeface="Calibri" panose="020F0502020204030204" pitchFamily="34" charset="0"/>
              <a:cs typeface="Calibri" panose="020F0502020204030204" pitchFamily="34" charset="0"/>
            </a:endParaRPr>
          </a:p>
        </p:txBody>
      </p:sp>
      <p:sp>
        <p:nvSpPr>
          <p:cNvPr id="18436" name="Rectangle 3"/>
          <p:cNvSpPr>
            <a:spLocks noGrp="1" noChangeArrowheads="1"/>
          </p:cNvSpPr>
          <p:nvPr>
            <p:ph type="body" sz="half" idx="1"/>
          </p:nvPr>
        </p:nvSpPr>
        <p:spPr>
          <a:xfrm>
            <a:off x="553911" y="1212431"/>
            <a:ext cx="11333289" cy="1880813"/>
          </a:xfrm>
        </p:spPr>
        <p:txBody>
          <a:bodyPr>
            <a:normAutofit/>
          </a:bodyPr>
          <a:lstStyle/>
          <a:p>
            <a:pPr eaLnBrk="1" hangingPunct="1">
              <a:spcBef>
                <a:spcPts val="400"/>
              </a:spcBef>
              <a:buSzPct val="80000"/>
            </a:pPr>
            <a:r>
              <a:rPr lang="en-US" altLang="en-US" sz="2000" u="sng" dirty="0">
                <a:latin typeface="Calibri" panose="020F0502020204030204" pitchFamily="34" charset="0"/>
                <a:cs typeface="Calibri" panose="020F0502020204030204" pitchFamily="34" charset="0"/>
              </a:rPr>
              <a:t>Median</a:t>
            </a:r>
            <a:r>
              <a:rPr lang="en-US" altLang="en-US" sz="2000" dirty="0">
                <a:latin typeface="Calibri" panose="020F0502020204030204" pitchFamily="34" charset="0"/>
                <a:cs typeface="Calibri" panose="020F0502020204030204" pitchFamily="34" charset="0"/>
              </a:rPr>
              <a:t>: </a:t>
            </a:r>
          </a:p>
          <a:p>
            <a:pPr lvl="1">
              <a:spcBef>
                <a:spcPts val="400"/>
              </a:spcBef>
            </a:pPr>
            <a:r>
              <a:rPr lang="en-US" altLang="en-US" sz="2000" dirty="0">
                <a:latin typeface="Calibri" panose="020F0502020204030204" pitchFamily="34" charset="0"/>
                <a:cs typeface="Calibri" panose="020F0502020204030204" pitchFamily="34" charset="0"/>
              </a:rPr>
              <a:t>Middle value if odd number of values, or average of the middle two values otherwise</a:t>
            </a:r>
          </a:p>
          <a:p>
            <a:pPr>
              <a:spcBef>
                <a:spcPts val="400"/>
              </a:spcBef>
            </a:pPr>
            <a:r>
              <a:rPr lang="en-US" altLang="en-US" sz="2000" dirty="0">
                <a:latin typeface="Calibri" panose="020F0502020204030204" pitchFamily="34" charset="0"/>
                <a:cs typeface="Calibri" panose="020F0502020204030204" pitchFamily="34" charset="0"/>
              </a:rPr>
              <a:t>Estimated by interpolation (for </a:t>
            </a:r>
            <a:r>
              <a:rPr lang="en-US" altLang="en-US" sz="2000" i="1" dirty="0">
                <a:solidFill>
                  <a:srgbClr val="FF0000"/>
                </a:solidFill>
                <a:latin typeface="Calibri" panose="020F0502020204030204" pitchFamily="34" charset="0"/>
                <a:cs typeface="Calibri" panose="020F0502020204030204" pitchFamily="34" charset="0"/>
              </a:rPr>
              <a:t>grouped data</a:t>
            </a:r>
            <a:r>
              <a:rPr lang="en-US" altLang="en-US" sz="2000" dirty="0">
                <a:latin typeface="Calibri" panose="020F0502020204030204" pitchFamily="34" charset="0"/>
                <a:cs typeface="Calibri" panose="020F0502020204030204" pitchFamily="34" charset="0"/>
              </a:rPr>
              <a:t>):</a:t>
            </a:r>
          </a:p>
          <a:p>
            <a:pPr eaLnBrk="1" hangingPunct="1">
              <a:spcBef>
                <a:spcPts val="400"/>
              </a:spcBef>
              <a:buSzPct val="80000"/>
            </a:pPr>
            <a:endParaRPr lang="en-US" altLang="en-US" sz="2000" u="sng" dirty="0">
              <a:latin typeface="Calibri" panose="020F0502020204030204" pitchFamily="34" charset="0"/>
              <a:cs typeface="Calibri" panose="020F0502020204030204" pitchFamily="34" charset="0"/>
            </a:endParaRPr>
          </a:p>
          <a:p>
            <a:pPr eaLnBrk="1" hangingPunct="1">
              <a:spcBef>
                <a:spcPts val="400"/>
              </a:spcBef>
              <a:buSzPct val="80000"/>
            </a:pPr>
            <a:endParaRPr lang="en-US" altLang="en-US" sz="20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29BAECDB-E75A-4E3C-A840-20C8DB50539C}"/>
              </a:ext>
            </a:extLst>
          </p:cNvPr>
          <p:cNvSpPr>
            <a:spLocks noGrp="1"/>
          </p:cNvSpPr>
          <p:nvPr>
            <p:ph type="sldNum" sz="quarter" idx="10"/>
          </p:nvPr>
        </p:nvSpPr>
        <p:spPr/>
        <p:txBody>
          <a:bodyPr/>
          <a:lstStyle/>
          <a:p>
            <a:fld id="{5D5C0945-3C12-41E7-B090-1D5BB38CB1A8}" type="slidenum">
              <a:rPr lang="en-US" altLang="en-US" smtClean="0">
                <a:latin typeface="Calibri" panose="020F0502020204030204" pitchFamily="34" charset="0"/>
                <a:cs typeface="Calibri" panose="020F0502020204030204" pitchFamily="34" charset="0"/>
              </a:rPr>
              <a:pPr/>
              <a:t>37</a:t>
            </a:fld>
            <a:endParaRPr lang="en-US" altLang="en-US">
              <a:latin typeface="Calibri" panose="020F0502020204030204" pitchFamily="34" charset="0"/>
              <a:cs typeface="Calibri" panose="020F0502020204030204" pitchFamily="34" charset="0"/>
            </a:endParaRPr>
          </a:p>
        </p:txBody>
      </p:sp>
      <p:sp>
        <p:nvSpPr>
          <p:cNvPr id="16" name="Rectangle 15"/>
          <p:cNvSpPr/>
          <p:nvPr/>
        </p:nvSpPr>
        <p:spPr>
          <a:xfrm>
            <a:off x="256209" y="3509999"/>
            <a:ext cx="10439400" cy="2862322"/>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Estimated Median</a:t>
            </a:r>
            <a:r>
              <a:rPr lang="en-IN" sz="2000" dirty="0">
                <a:latin typeface="Calibri" panose="020F0502020204030204" pitchFamily="34" charset="0"/>
                <a:cs typeface="Calibri" panose="020F0502020204030204" pitchFamily="34" charset="0"/>
              </a:rPr>
              <a:t> = L +  </a:t>
            </a:r>
            <a:r>
              <a:rPr lang="en-IN" sz="2000" i="1" dirty="0">
                <a:latin typeface="Calibri" panose="020F0502020204030204" pitchFamily="34" charset="0"/>
                <a:cs typeface="Calibri" panose="020F0502020204030204" pitchFamily="34" charset="0"/>
              </a:rPr>
              <a:t>(n/2) − B   </a:t>
            </a:r>
            <a:r>
              <a:rPr lang="en-IN" sz="2000" dirty="0">
                <a:latin typeface="Calibri" panose="020F0502020204030204" pitchFamily="34" charset="0"/>
                <a:cs typeface="Calibri" panose="020F0502020204030204" pitchFamily="34" charset="0"/>
              </a:rPr>
              <a:t>× w</a:t>
            </a:r>
            <a:endParaRPr lang="en-IN" sz="2000" i="1" dirty="0">
              <a:latin typeface="Calibri" panose="020F0502020204030204" pitchFamily="34" charset="0"/>
              <a:cs typeface="Calibri" panose="020F0502020204030204" pitchFamily="34" charset="0"/>
            </a:endParaRPr>
          </a:p>
          <a:p>
            <a:r>
              <a:rPr lang="en-IN" sz="2000" b="1" i="1" dirty="0">
                <a:latin typeface="Calibri" panose="020F0502020204030204" pitchFamily="34" charset="0"/>
                <a:cs typeface="Calibri" panose="020F0502020204030204" pitchFamily="34" charset="0"/>
              </a:rPr>
              <a:t>                                             ------------</a:t>
            </a:r>
          </a:p>
          <a:p>
            <a:r>
              <a:rPr lang="en-IN" sz="2000" b="1" i="1" dirty="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G</a:t>
            </a:r>
            <a:r>
              <a:rPr lang="en-IN" sz="2000" dirty="0">
                <a:latin typeface="Calibri" panose="020F0502020204030204" pitchFamily="34" charset="0"/>
                <a:cs typeface="Calibri" panose="020F0502020204030204" pitchFamily="34" charset="0"/>
              </a:rPr>
              <a:t> </a:t>
            </a:r>
          </a:p>
          <a:p>
            <a:r>
              <a:rPr lang="en-IN" sz="2000" dirty="0">
                <a:latin typeface="Calibri" panose="020F0502020204030204" pitchFamily="34" charset="0"/>
                <a:cs typeface="Calibri" panose="020F0502020204030204" pitchFamily="34" charset="0"/>
              </a:rPr>
              <a:t>where:</a:t>
            </a:r>
          </a:p>
          <a:p>
            <a:r>
              <a:rPr lang="en-IN" sz="2000" b="1" dirty="0">
                <a:latin typeface="Calibri" panose="020F0502020204030204" pitchFamily="34" charset="0"/>
                <a:cs typeface="Calibri" panose="020F0502020204030204" pitchFamily="34" charset="0"/>
              </a:rPr>
              <a:t>L</a:t>
            </a:r>
            <a:r>
              <a:rPr lang="en-IN" sz="2000" dirty="0">
                <a:latin typeface="Calibri" panose="020F0502020204030204" pitchFamily="34" charset="0"/>
                <a:cs typeface="Calibri" panose="020F0502020204030204" pitchFamily="34" charset="0"/>
              </a:rPr>
              <a:t> is the lower class boundary of the group containing the median</a:t>
            </a:r>
          </a:p>
          <a:p>
            <a:r>
              <a:rPr lang="en-IN" sz="2000" b="1" dirty="0">
                <a:latin typeface="Calibri" panose="020F0502020204030204" pitchFamily="34" charset="0"/>
                <a:cs typeface="Calibri" panose="020F0502020204030204" pitchFamily="34" charset="0"/>
              </a:rPr>
              <a:t>n</a:t>
            </a:r>
            <a:r>
              <a:rPr lang="en-IN" sz="2000" dirty="0">
                <a:latin typeface="Calibri" panose="020F0502020204030204" pitchFamily="34" charset="0"/>
                <a:cs typeface="Calibri" panose="020F0502020204030204" pitchFamily="34" charset="0"/>
              </a:rPr>
              <a:t> is the total number of values</a:t>
            </a:r>
          </a:p>
          <a:p>
            <a:r>
              <a:rPr lang="en-IN" sz="2000" b="1" dirty="0">
                <a:latin typeface="Calibri" panose="020F0502020204030204" pitchFamily="34" charset="0"/>
                <a:cs typeface="Calibri" panose="020F0502020204030204" pitchFamily="34" charset="0"/>
              </a:rPr>
              <a:t>B</a:t>
            </a:r>
            <a:r>
              <a:rPr lang="en-IN" sz="2000" dirty="0">
                <a:latin typeface="Calibri" panose="020F0502020204030204" pitchFamily="34" charset="0"/>
                <a:cs typeface="Calibri" panose="020F0502020204030204" pitchFamily="34" charset="0"/>
              </a:rPr>
              <a:t> is the cumulative frequency of the groups before the median group</a:t>
            </a:r>
          </a:p>
          <a:p>
            <a:r>
              <a:rPr lang="en-IN" sz="2000" b="1" dirty="0">
                <a:latin typeface="Calibri" panose="020F0502020204030204" pitchFamily="34" charset="0"/>
                <a:cs typeface="Calibri" panose="020F0502020204030204" pitchFamily="34" charset="0"/>
              </a:rPr>
              <a:t>G</a:t>
            </a:r>
            <a:r>
              <a:rPr lang="en-IN" sz="2000" dirty="0">
                <a:latin typeface="Calibri" panose="020F0502020204030204" pitchFamily="34" charset="0"/>
                <a:cs typeface="Calibri" panose="020F0502020204030204" pitchFamily="34" charset="0"/>
              </a:rPr>
              <a:t> is the frequency of the median group</a:t>
            </a:r>
          </a:p>
          <a:p>
            <a:r>
              <a:rPr lang="en-IN" sz="2000" b="1" dirty="0">
                <a:latin typeface="Calibri" panose="020F0502020204030204" pitchFamily="34" charset="0"/>
                <a:cs typeface="Calibri" panose="020F0502020204030204" pitchFamily="34" charset="0"/>
              </a:rPr>
              <a:t>w</a:t>
            </a:r>
            <a:r>
              <a:rPr lang="en-IN" sz="2000" dirty="0">
                <a:latin typeface="Calibri" panose="020F0502020204030204" pitchFamily="34" charset="0"/>
                <a:cs typeface="Calibri" panose="020F0502020204030204" pitchFamily="34" charset="0"/>
              </a:rPr>
              <a:t> is the group width- Upper and lower class boundaries of median class</a:t>
            </a:r>
          </a:p>
        </p:txBody>
      </p:sp>
      <p:pic>
        <p:nvPicPr>
          <p:cNvPr id="41044" name="Picture 84"/>
          <p:cNvPicPr>
            <a:picLocks noChangeAspect="1" noChangeArrowheads="1"/>
          </p:cNvPicPr>
          <p:nvPr/>
        </p:nvPicPr>
        <p:blipFill>
          <a:blip r:embed="rId3"/>
          <a:srcRect/>
          <a:stretch>
            <a:fillRect/>
          </a:stretch>
        </p:blipFill>
        <p:spPr bwMode="auto">
          <a:xfrm>
            <a:off x="7973391" y="2031207"/>
            <a:ext cx="3962400" cy="3467100"/>
          </a:xfrm>
          <a:prstGeom prst="rect">
            <a:avLst/>
          </a:prstGeom>
          <a:noFill/>
          <a:ln w="9525">
            <a:noFill/>
            <a:miter lim="800000"/>
            <a:headEnd/>
            <a:tailEnd/>
          </a:ln>
          <a:effectLst/>
        </p:spPr>
      </p:pic>
    </p:spTree>
    <p:extLst>
      <p:ext uri="{BB962C8B-B14F-4D97-AF65-F5344CB8AC3E}">
        <p14:creationId xmlns:p14="http://schemas.microsoft.com/office/powerpoint/2010/main" val="685924239"/>
      </p:ext>
    </p:extLst>
  </p:cSld>
  <p:clrMapOvr>
    <a:masterClrMapping/>
  </p:clrMapOvr>
  <p:transition>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prstGeom prst="rect">
            <a:avLst/>
          </a:prstGeom>
        </p:spPr>
        <p:txBody>
          <a:bodyPr/>
          <a:lstStyle/>
          <a:p>
            <a:fld id="{5D5C0945-3C12-41E7-B090-1D5BB38CB1A8}" type="slidenum">
              <a:rPr lang="en-US" altLang="en-US" smtClean="0"/>
              <a:pPr/>
              <a:t>38</a:t>
            </a:fld>
            <a:endParaRPr lang="en-US" altLang="en-US"/>
          </a:p>
        </p:txBody>
      </p:sp>
      <p:sp>
        <p:nvSpPr>
          <p:cNvPr id="7" name="Content Placeholder 6"/>
          <p:cNvSpPr>
            <a:spLocks noGrp="1"/>
          </p:cNvSpPr>
          <p:nvPr>
            <p:ph idx="4294967295"/>
          </p:nvPr>
        </p:nvSpPr>
        <p:spPr>
          <a:xfrm>
            <a:off x="0" y="1219200"/>
            <a:ext cx="11407775" cy="5384800"/>
          </a:xfrm>
        </p:spPr>
        <p:txBody>
          <a:bodyPr/>
          <a:lstStyle/>
          <a:p>
            <a:r>
              <a:rPr lang="en-IN" dirty="0">
                <a:latin typeface="Calibri" panose="020F0502020204030204" pitchFamily="34" charset="0"/>
                <a:cs typeface="Calibri" panose="020F0502020204030204" pitchFamily="34" charset="0"/>
              </a:rPr>
              <a:t>For our example:</a:t>
            </a:r>
          </a:p>
          <a:p>
            <a:r>
              <a:rPr lang="en-IN" dirty="0">
                <a:latin typeface="Calibri" panose="020F0502020204030204" pitchFamily="34" charset="0"/>
                <a:cs typeface="Calibri" panose="020F0502020204030204" pitchFamily="34" charset="0"/>
              </a:rPr>
              <a:t>The median is the middle value, which in our case is the 11</a:t>
            </a:r>
            <a:r>
              <a:rPr lang="en-IN" baseline="30000" dirty="0">
                <a:latin typeface="Calibri" panose="020F0502020204030204" pitchFamily="34" charset="0"/>
                <a:cs typeface="Calibri" panose="020F0502020204030204" pitchFamily="34" charset="0"/>
              </a:rPr>
              <a:t>th</a:t>
            </a:r>
            <a:r>
              <a:rPr lang="en-IN" dirty="0">
                <a:latin typeface="Calibri" panose="020F0502020204030204" pitchFamily="34" charset="0"/>
                <a:cs typeface="Calibri" panose="020F0502020204030204" pitchFamily="34" charset="0"/>
              </a:rPr>
              <a:t> one, which is in the 61 - 65 group:</a:t>
            </a:r>
          </a:p>
          <a:p>
            <a:pPr lvl="1"/>
            <a:r>
              <a:rPr lang="en-IN" dirty="0">
                <a:latin typeface="Calibri" panose="020F0502020204030204" pitchFamily="34" charset="0"/>
                <a:cs typeface="Calibri" panose="020F0502020204030204" pitchFamily="34" charset="0"/>
              </a:rPr>
              <a:t>We can say "the </a:t>
            </a:r>
            <a:r>
              <a:rPr lang="en-IN" b="1" dirty="0">
                <a:latin typeface="Calibri" panose="020F0502020204030204" pitchFamily="34" charset="0"/>
                <a:cs typeface="Calibri" panose="020F0502020204030204" pitchFamily="34" charset="0"/>
              </a:rPr>
              <a:t>median group</a:t>
            </a:r>
            <a:r>
              <a:rPr lang="en-IN" dirty="0">
                <a:latin typeface="Calibri" panose="020F0502020204030204" pitchFamily="34" charset="0"/>
                <a:cs typeface="Calibri" panose="020F0502020204030204" pitchFamily="34" charset="0"/>
              </a:rPr>
              <a:t> is 61 - 65“</a:t>
            </a:r>
          </a:p>
          <a:p>
            <a:pPr lvl="1"/>
            <a:r>
              <a:rPr lang="en-IN" b="1" dirty="0">
                <a:latin typeface="Calibri" panose="020F0502020204030204" pitchFamily="34" charset="0"/>
                <a:cs typeface="Calibri" panose="020F0502020204030204" pitchFamily="34" charset="0"/>
              </a:rPr>
              <a:t>L</a:t>
            </a:r>
            <a:r>
              <a:rPr lang="en-IN" dirty="0">
                <a:latin typeface="Calibri" panose="020F0502020204030204" pitchFamily="34" charset="0"/>
                <a:cs typeface="Calibri" panose="020F0502020204030204" pitchFamily="34" charset="0"/>
              </a:rPr>
              <a:t> = 60.5</a:t>
            </a:r>
          </a:p>
          <a:p>
            <a:pPr lvl="1"/>
            <a:r>
              <a:rPr lang="en-IN" b="1" dirty="0">
                <a:latin typeface="Calibri" panose="020F0502020204030204" pitchFamily="34" charset="0"/>
                <a:cs typeface="Calibri" panose="020F0502020204030204" pitchFamily="34" charset="0"/>
              </a:rPr>
              <a:t>n</a:t>
            </a:r>
            <a:r>
              <a:rPr lang="en-IN" dirty="0">
                <a:latin typeface="Calibri" panose="020F0502020204030204" pitchFamily="34" charset="0"/>
                <a:cs typeface="Calibri" panose="020F0502020204030204" pitchFamily="34" charset="0"/>
              </a:rPr>
              <a:t> = 21</a:t>
            </a:r>
          </a:p>
          <a:p>
            <a:pPr lvl="1"/>
            <a:r>
              <a:rPr lang="en-IN" b="1" dirty="0">
                <a:latin typeface="Calibri" panose="020F0502020204030204" pitchFamily="34" charset="0"/>
                <a:cs typeface="Calibri" panose="020F0502020204030204" pitchFamily="34" charset="0"/>
              </a:rPr>
              <a:t>B</a:t>
            </a:r>
            <a:r>
              <a:rPr lang="en-IN" dirty="0">
                <a:latin typeface="Calibri" panose="020F0502020204030204" pitchFamily="34" charset="0"/>
                <a:cs typeface="Calibri" panose="020F0502020204030204" pitchFamily="34" charset="0"/>
              </a:rPr>
              <a:t> = 2 + 7 = 9</a:t>
            </a:r>
          </a:p>
          <a:p>
            <a:pPr lvl="1"/>
            <a:r>
              <a:rPr lang="en-IN" b="1" dirty="0">
                <a:latin typeface="Calibri" panose="020F0502020204030204" pitchFamily="34" charset="0"/>
                <a:cs typeface="Calibri" panose="020F0502020204030204" pitchFamily="34" charset="0"/>
              </a:rPr>
              <a:t>G</a:t>
            </a:r>
            <a:r>
              <a:rPr lang="en-IN" dirty="0">
                <a:latin typeface="Calibri" panose="020F0502020204030204" pitchFamily="34" charset="0"/>
                <a:cs typeface="Calibri" panose="020F0502020204030204" pitchFamily="34" charset="0"/>
              </a:rPr>
              <a:t> = 8</a:t>
            </a:r>
          </a:p>
          <a:p>
            <a:pPr lvl="1"/>
            <a:r>
              <a:rPr lang="en-IN" b="1" dirty="0">
                <a:latin typeface="Calibri" panose="020F0502020204030204" pitchFamily="34" charset="0"/>
                <a:cs typeface="Calibri" panose="020F0502020204030204" pitchFamily="34" charset="0"/>
              </a:rPr>
              <a:t>w</a:t>
            </a:r>
            <a:r>
              <a:rPr lang="en-IN" dirty="0">
                <a:latin typeface="Calibri" panose="020F0502020204030204" pitchFamily="34" charset="0"/>
                <a:cs typeface="Calibri" panose="020F0502020204030204" pitchFamily="34" charset="0"/>
              </a:rPr>
              <a:t> = 5</a:t>
            </a:r>
          </a:p>
          <a:p>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pic>
        <p:nvPicPr>
          <p:cNvPr id="8" name="Picture 84"/>
          <p:cNvPicPr>
            <a:picLocks noChangeAspect="1" noChangeArrowheads="1"/>
          </p:cNvPicPr>
          <p:nvPr/>
        </p:nvPicPr>
        <p:blipFill>
          <a:blip r:embed="rId2"/>
          <a:srcRect/>
          <a:stretch>
            <a:fillRect/>
          </a:stretch>
        </p:blipFill>
        <p:spPr bwMode="auto">
          <a:xfrm>
            <a:off x="7924800" y="2416419"/>
            <a:ext cx="3962400" cy="3467100"/>
          </a:xfrm>
          <a:prstGeom prst="rect">
            <a:avLst/>
          </a:prstGeom>
          <a:noFill/>
          <a:ln w="9525">
            <a:noFill/>
            <a:miter lim="800000"/>
            <a:headEnd/>
            <a:tailEnd/>
          </a:ln>
          <a:effectLst/>
        </p:spPr>
      </p:pic>
      <p:pic>
        <p:nvPicPr>
          <p:cNvPr id="280578" name="Picture 2"/>
          <p:cNvPicPr>
            <a:picLocks noChangeAspect="1" noChangeArrowheads="1"/>
          </p:cNvPicPr>
          <p:nvPr/>
        </p:nvPicPr>
        <p:blipFill>
          <a:blip r:embed="rId3"/>
          <a:srcRect/>
          <a:stretch>
            <a:fillRect/>
          </a:stretch>
        </p:blipFill>
        <p:spPr bwMode="auto">
          <a:xfrm>
            <a:off x="3026020" y="4536831"/>
            <a:ext cx="4838700" cy="1916723"/>
          </a:xfrm>
          <a:prstGeom prst="rect">
            <a:avLst/>
          </a:prstGeom>
          <a:noFill/>
          <a:ln w="9525">
            <a:noFill/>
            <a:miter lim="800000"/>
            <a:headEnd/>
            <a:tailEnd/>
          </a:ln>
          <a:effectLst/>
        </p:spPr>
      </p:pic>
      <p:sp>
        <p:nvSpPr>
          <p:cNvPr id="10" name="Rectangle 2"/>
          <p:cNvSpPr txBox="1">
            <a:spLocks noChangeArrowheads="1"/>
          </p:cNvSpPr>
          <p:nvPr/>
        </p:nvSpPr>
        <p:spPr>
          <a:xfrm>
            <a:off x="203200" y="304800"/>
            <a:ext cx="11684000" cy="914400"/>
          </a:xfrm>
          <a:prstGeom prst="rect">
            <a:avLst/>
          </a:prstGeom>
        </p:spPr>
        <p:txBody>
          <a:bodyPr>
            <a:noAutofit/>
          </a:bodyPr>
          <a:lstStyle/>
          <a:p>
            <a:pPr marL="0" marR="0" lvl="0" indent="0" defTabSz="914354" fontAlgn="auto">
              <a:lnSpc>
                <a:spcPct val="85000"/>
              </a:lnSpc>
              <a:spcBef>
                <a:spcPct val="0"/>
              </a:spcBef>
              <a:spcAft>
                <a:spcPts val="0"/>
              </a:spcAft>
              <a:buClrTx/>
              <a:buSzTx/>
              <a:tabLst/>
              <a:defRPr/>
            </a:pPr>
            <a:r>
              <a:rPr lang="en-US" altLang="en-US" sz="3000" b="1" cap="small" dirty="0">
                <a:latin typeface="Calibri" panose="020F0502020204030204" pitchFamily="34" charset="0"/>
                <a:ea typeface="+mj-ea"/>
                <a:cs typeface="Calibri" panose="020F0502020204030204" pitchFamily="34" charset="0"/>
              </a:rPr>
              <a:t>Measuring the Central Tendency: (2) Median</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596392"/>
          </a:xfrm>
        </p:spPr>
        <p:txBody>
          <a:bodyPr>
            <a:normAutofit/>
          </a:bodyPr>
          <a:lstStyle/>
          <a:p>
            <a:pPr defTabSz="914354">
              <a:lnSpc>
                <a:spcPct val="85000"/>
              </a:lnSpc>
              <a:defRPr/>
            </a:pPr>
            <a:r>
              <a:rPr lang="en-US" altLang="en-US" b="1" dirty="0">
                <a:solidFill>
                  <a:schemeClr val="tx1"/>
                </a:solidFill>
                <a:latin typeface="Calibri" panose="020F0502020204030204" pitchFamily="34" charset="0"/>
                <a:cs typeface="Calibri" panose="020F0502020204030204" pitchFamily="34" charset="0"/>
              </a:rPr>
              <a:t>Measuring the Central Tendency: (3) Mode</a:t>
            </a:r>
            <a:endParaRPr lang="en-IN" b="1" dirty="0">
              <a:solidFill>
                <a:schemeClr val="tx1"/>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F6E2056E-03B2-4E7E-A4A6-133B3ED1CBD1}"/>
              </a:ext>
            </a:extLst>
          </p:cNvPr>
          <p:cNvSpPr>
            <a:spLocks noGrp="1"/>
          </p:cNvSpPr>
          <p:nvPr>
            <p:ph type="sldNum" sz="quarter" idx="12"/>
          </p:nvPr>
        </p:nvSpPr>
        <p:spPr/>
        <p:txBody>
          <a:bodyPr/>
          <a:lstStyle/>
          <a:p>
            <a:fld id="{3CCF00EA-7FEC-4848-8AE3-5B6199E0A559}" type="slidenum">
              <a:rPr lang="en-US" altLang="en-US" smtClean="0"/>
              <a:pPr/>
              <a:t>39</a:t>
            </a:fld>
            <a:endParaRPr lang="en-US" altLang="en-US"/>
          </a:p>
        </p:txBody>
      </p:sp>
      <p:sp>
        <p:nvSpPr>
          <p:cNvPr id="3" name="Content Placeholder 2"/>
          <p:cNvSpPr>
            <a:spLocks noGrp="1"/>
          </p:cNvSpPr>
          <p:nvPr>
            <p:ph sz="quarter" idx="1"/>
          </p:nvPr>
        </p:nvSpPr>
        <p:spPr/>
        <p:txBody>
          <a:bodyPr/>
          <a:lstStyle/>
          <a:p>
            <a:r>
              <a:rPr lang="en-IN" b="1" dirty="0">
                <a:latin typeface="Calibri" panose="020F0502020204030204" pitchFamily="34" charset="0"/>
                <a:cs typeface="Calibri" panose="020F0502020204030204" pitchFamily="34" charset="0"/>
              </a:rPr>
              <a:t>Mode </a:t>
            </a:r>
          </a:p>
          <a:p>
            <a:pPr lvl="1"/>
            <a:r>
              <a:rPr lang="en-US" altLang="en-US" sz="2000" dirty="0">
                <a:latin typeface="Calibri" panose="020F0502020204030204" pitchFamily="34" charset="0"/>
                <a:cs typeface="Calibri" panose="020F0502020204030204" pitchFamily="34" charset="0"/>
              </a:rPr>
              <a:t>Value that occurs most frequently in the data</a:t>
            </a:r>
          </a:p>
          <a:p>
            <a:pPr lvl="1"/>
            <a:r>
              <a:rPr lang="en-US" altLang="en-US" sz="2000" dirty="0">
                <a:latin typeface="Calibri" panose="020F0502020204030204" pitchFamily="34" charset="0"/>
                <a:cs typeface="Calibri" panose="020F0502020204030204" pitchFamily="34" charset="0"/>
              </a:rPr>
              <a:t>Unimodal, bimodal, multimodal</a:t>
            </a:r>
          </a:p>
          <a:p>
            <a:endParaRPr lang="en-IN" b="1"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rotWithShape="1">
          <a:blip r:embed="rId2"/>
          <a:srcRect r="58298" b="34"/>
          <a:stretch/>
        </p:blipFill>
        <p:spPr>
          <a:xfrm>
            <a:off x="6384033" y="1196752"/>
            <a:ext cx="2808312" cy="2304256"/>
          </a:xfrm>
          <a:prstGeom prst="rect">
            <a:avLst/>
          </a:prstGeom>
        </p:spPr>
      </p:pic>
      <p:pic>
        <p:nvPicPr>
          <p:cNvPr id="7" name="Picture 6"/>
          <p:cNvPicPr>
            <a:picLocks noChangeAspect="1"/>
          </p:cNvPicPr>
          <p:nvPr/>
        </p:nvPicPr>
        <p:blipFill rotWithShape="1">
          <a:blip r:embed="rId2"/>
          <a:srcRect l="54534" t="394"/>
          <a:stretch/>
        </p:blipFill>
        <p:spPr>
          <a:xfrm>
            <a:off x="6257306" y="3691000"/>
            <a:ext cx="3061767" cy="2295970"/>
          </a:xfrm>
          <a:prstGeom prst="rect">
            <a:avLst/>
          </a:prstGeom>
        </p:spPr>
      </p:pic>
    </p:spTree>
    <p:extLst>
      <p:ext uri="{BB962C8B-B14F-4D97-AF65-F5344CB8AC3E}">
        <p14:creationId xmlns:p14="http://schemas.microsoft.com/office/powerpoint/2010/main" val="612198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237129" y="150139"/>
            <a:ext cx="9269506" cy="685800"/>
          </a:xfrm>
          <a:noFill/>
        </p:spPr>
        <p:txBody>
          <a:bodyPr vert="horz" lIns="92075" tIns="46038" rIns="92075" bIns="46038" rtlCol="0" anchor="ctr">
            <a:normAutofit/>
          </a:bodyPr>
          <a:lstStyle/>
          <a:p>
            <a:r>
              <a:rPr lang="en-US" altLang="en-US" b="1" dirty="0">
                <a:solidFill>
                  <a:schemeClr val="tx1"/>
                </a:solidFill>
                <a:latin typeface="Calibri" panose="020F0502020204030204" pitchFamily="34" charset="0"/>
                <a:cs typeface="Calibri" panose="020F0502020204030204" pitchFamily="34" charset="0"/>
              </a:rPr>
              <a:t>Types of Data Sets: (1) Record Data</a:t>
            </a:r>
          </a:p>
        </p:txBody>
      </p:sp>
      <p:sp>
        <p:nvSpPr>
          <p:cNvPr id="17412" name="Rectangle 3"/>
          <p:cNvSpPr>
            <a:spLocks noGrp="1" noChangeArrowheads="1"/>
          </p:cNvSpPr>
          <p:nvPr>
            <p:ph sz="quarter" idx="1"/>
          </p:nvPr>
        </p:nvSpPr>
        <p:spPr>
          <a:xfrm>
            <a:off x="0" y="999584"/>
            <a:ext cx="10954871" cy="5365377"/>
          </a:xfrm>
          <a:noFill/>
        </p:spPr>
        <p:txBody>
          <a:bodyPr vert="horz" lIns="92075" tIns="46038" rIns="92075" bIns="46038" rtlCol="0">
            <a:noAutofit/>
          </a:bodyPr>
          <a:lstStyle/>
          <a:p>
            <a:pPr marL="523881" indent="-342900">
              <a:spcBef>
                <a:spcPts val="0"/>
              </a:spcBef>
            </a:pPr>
            <a:r>
              <a:rPr lang="en-US" altLang="en-US" sz="2400" b="1" dirty="0">
                <a:solidFill>
                  <a:srgbClr val="FF0000"/>
                </a:solidFill>
                <a:latin typeface="Calibri" panose="020F0502020204030204" pitchFamily="34" charset="0"/>
                <a:cs typeface="Calibri" panose="020F0502020204030204" pitchFamily="34" charset="0"/>
              </a:rPr>
              <a:t>Relational records</a:t>
            </a:r>
          </a:p>
          <a:p>
            <a:pPr marL="800100" lvl="1" indent="-342900">
              <a:spcBef>
                <a:spcPts val="0"/>
              </a:spcBef>
            </a:pPr>
            <a:r>
              <a:rPr lang="en-US" altLang="en-US" sz="2400" dirty="0">
                <a:latin typeface="Calibri" panose="020F0502020204030204" pitchFamily="34" charset="0"/>
                <a:cs typeface="Calibri" panose="020F0502020204030204" pitchFamily="34" charset="0"/>
              </a:rPr>
              <a:t>Relational tables, highly structured</a:t>
            </a:r>
          </a:p>
          <a:p>
            <a:pPr marL="523881" indent="-342900">
              <a:spcBef>
                <a:spcPts val="0"/>
              </a:spcBef>
            </a:pPr>
            <a:r>
              <a:rPr lang="en-US" altLang="en-US" sz="2400" b="1" dirty="0">
                <a:solidFill>
                  <a:srgbClr val="FF0000"/>
                </a:solidFill>
                <a:latin typeface="Calibri" panose="020F0502020204030204" pitchFamily="34" charset="0"/>
                <a:cs typeface="Calibri" panose="020F0502020204030204" pitchFamily="34" charset="0"/>
              </a:rPr>
              <a:t>Data matrix, </a:t>
            </a:r>
            <a:r>
              <a:rPr lang="en-US" altLang="en-US" sz="2400" b="1" dirty="0" err="1">
                <a:solidFill>
                  <a:srgbClr val="FF0000"/>
                </a:solidFill>
                <a:latin typeface="Calibri" panose="020F0502020204030204" pitchFamily="34" charset="0"/>
                <a:cs typeface="Calibri" panose="020F0502020204030204" pitchFamily="34" charset="0"/>
              </a:rPr>
              <a:t>e.g.numerical</a:t>
            </a:r>
            <a:r>
              <a:rPr lang="en-US" altLang="en-US" sz="2400" b="1" dirty="0">
                <a:solidFill>
                  <a:srgbClr val="FF0000"/>
                </a:solidFill>
                <a:latin typeface="Calibri" panose="020F0502020204030204" pitchFamily="34" charset="0"/>
                <a:cs typeface="Calibri" panose="020F0502020204030204" pitchFamily="34" charset="0"/>
              </a:rPr>
              <a:t> matrix, crosstabs</a:t>
            </a:r>
          </a:p>
          <a:p>
            <a:pPr marL="523881" indent="-342900">
              <a:spcBef>
                <a:spcPts val="0"/>
              </a:spcBef>
            </a:pPr>
            <a:endParaRPr lang="en-US" altLang="en-US" sz="2400" dirty="0">
              <a:latin typeface="Calibri" panose="020F0502020204030204" pitchFamily="34" charset="0"/>
              <a:cs typeface="Calibri" panose="020F0502020204030204" pitchFamily="34" charset="0"/>
            </a:endParaRPr>
          </a:p>
          <a:p>
            <a:pPr marL="523881" indent="-342900">
              <a:spcBef>
                <a:spcPts val="0"/>
              </a:spcBef>
            </a:pPr>
            <a:endParaRPr lang="en-US" altLang="en-US" sz="2400" dirty="0">
              <a:latin typeface="Calibri" panose="020F0502020204030204" pitchFamily="34" charset="0"/>
              <a:cs typeface="Calibri" panose="020F0502020204030204" pitchFamily="34" charset="0"/>
            </a:endParaRPr>
          </a:p>
          <a:p>
            <a:pPr marL="180981" indent="0">
              <a:spcBef>
                <a:spcPts val="0"/>
              </a:spcBef>
              <a:buNone/>
            </a:pPr>
            <a:endParaRPr lang="en-US" altLang="en-US" sz="2400" dirty="0">
              <a:latin typeface="Calibri" panose="020F0502020204030204" pitchFamily="34" charset="0"/>
              <a:cs typeface="Calibri" panose="020F0502020204030204" pitchFamily="34" charset="0"/>
            </a:endParaRPr>
          </a:p>
          <a:p>
            <a:pPr marL="523881" indent="-342900">
              <a:spcBef>
                <a:spcPts val="0"/>
              </a:spcBef>
            </a:pPr>
            <a:endParaRPr lang="en-US" altLang="en-US" sz="2400" dirty="0">
              <a:latin typeface="Calibri" panose="020F0502020204030204" pitchFamily="34" charset="0"/>
              <a:cs typeface="Calibri" panose="020F0502020204030204" pitchFamily="34" charset="0"/>
            </a:endParaRPr>
          </a:p>
          <a:p>
            <a:pPr marL="523881" indent="-342900">
              <a:spcBef>
                <a:spcPts val="0"/>
              </a:spcBef>
            </a:pPr>
            <a:endParaRPr lang="en-US" altLang="en-US" sz="2400" dirty="0">
              <a:latin typeface="Calibri" panose="020F0502020204030204" pitchFamily="34" charset="0"/>
              <a:cs typeface="Calibri" panose="020F0502020204030204" pitchFamily="34" charset="0"/>
            </a:endParaRPr>
          </a:p>
          <a:p>
            <a:pPr marL="523881" indent="-342900">
              <a:spcBef>
                <a:spcPts val="0"/>
              </a:spcBef>
            </a:pPr>
            <a:r>
              <a:rPr lang="en-US" altLang="en-US" sz="2400" b="1" dirty="0">
                <a:solidFill>
                  <a:srgbClr val="FF0000"/>
                </a:solidFill>
                <a:latin typeface="Calibri" panose="020F0502020204030204" pitchFamily="34" charset="0"/>
                <a:cs typeface="Calibri" panose="020F0502020204030204" pitchFamily="34" charset="0"/>
              </a:rPr>
              <a:t>Transaction data</a:t>
            </a:r>
          </a:p>
          <a:p>
            <a:pPr marL="523881" indent="-342900">
              <a:spcBef>
                <a:spcPts val="0"/>
              </a:spcBef>
            </a:pPr>
            <a:endParaRPr lang="en-US" altLang="en-US" sz="2400" dirty="0">
              <a:latin typeface="Calibri" panose="020F0502020204030204" pitchFamily="34" charset="0"/>
              <a:cs typeface="Calibri" panose="020F0502020204030204" pitchFamily="34" charset="0"/>
            </a:endParaRPr>
          </a:p>
          <a:p>
            <a:pPr marL="523881" indent="-342900">
              <a:spcBef>
                <a:spcPts val="0"/>
              </a:spcBef>
            </a:pPr>
            <a:endParaRPr lang="en-US" altLang="en-US" sz="2400" dirty="0">
              <a:latin typeface="Calibri" panose="020F0502020204030204" pitchFamily="34" charset="0"/>
              <a:cs typeface="Calibri" panose="020F0502020204030204" pitchFamily="34" charset="0"/>
            </a:endParaRPr>
          </a:p>
          <a:p>
            <a:pPr marL="180981" indent="0">
              <a:spcBef>
                <a:spcPts val="0"/>
              </a:spcBef>
              <a:buNone/>
            </a:pPr>
            <a:endParaRPr lang="en-US" altLang="en-US" sz="2400" dirty="0">
              <a:latin typeface="Calibri" panose="020F0502020204030204" pitchFamily="34" charset="0"/>
              <a:cs typeface="Calibri" panose="020F0502020204030204" pitchFamily="34" charset="0"/>
            </a:endParaRPr>
          </a:p>
          <a:p>
            <a:pPr marL="523881" indent="-342900">
              <a:spcBef>
                <a:spcPts val="0"/>
              </a:spcBef>
            </a:pPr>
            <a:endParaRPr lang="en-US" altLang="en-US" sz="2400" dirty="0">
              <a:latin typeface="Calibri" panose="020F0502020204030204" pitchFamily="34" charset="0"/>
              <a:cs typeface="Calibri" panose="020F0502020204030204" pitchFamily="34" charset="0"/>
            </a:endParaRPr>
          </a:p>
          <a:p>
            <a:pPr marL="523881" indent="-342900">
              <a:spcBef>
                <a:spcPts val="0"/>
              </a:spcBef>
            </a:pPr>
            <a:r>
              <a:rPr lang="en-US" altLang="en-US" sz="2400" b="1" dirty="0">
                <a:solidFill>
                  <a:srgbClr val="FF0000"/>
                </a:solidFill>
                <a:latin typeface="Calibri" panose="020F0502020204030204" pitchFamily="34" charset="0"/>
                <a:cs typeface="Calibri" panose="020F0502020204030204" pitchFamily="34" charset="0"/>
              </a:rPr>
              <a:t>Document data: Term-frequency vector (matrix) of text documents</a:t>
            </a:r>
          </a:p>
          <a:p>
            <a:pPr marL="523881" indent="-342900">
              <a:spcBef>
                <a:spcPts val="0"/>
              </a:spcBef>
            </a:pPr>
            <a:endParaRPr lang="en-US" altLang="en-US" sz="2400" b="1" dirty="0">
              <a:solidFill>
                <a:srgbClr val="FF0000"/>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AFC32A79-3809-49A1-B2B6-C89E6766DC9C}"/>
              </a:ext>
            </a:extLst>
          </p:cNvPr>
          <p:cNvSpPr>
            <a:spLocks noGrp="1"/>
          </p:cNvSpPr>
          <p:nvPr>
            <p:ph type="sldNum" sz="quarter" idx="15"/>
          </p:nvPr>
        </p:nvSpPr>
        <p:spPr/>
        <p:txBody>
          <a:bodyPr/>
          <a:lstStyle/>
          <a:p>
            <a:fld id="{B6F15528-21DE-4FAA-801E-634DDDAF4B2B}" type="slidenum">
              <a:rPr lang="en-US" smtClean="0">
                <a:latin typeface="Calibri" panose="020F0502020204030204" pitchFamily="34" charset="0"/>
                <a:cs typeface="Calibri" panose="020F0502020204030204" pitchFamily="34" charset="0"/>
              </a:rPr>
              <a:pPr/>
              <a:t>4</a:t>
            </a:fld>
            <a:endParaRPr lang="en-US">
              <a:latin typeface="Calibri" panose="020F0502020204030204" pitchFamily="34" charset="0"/>
              <a:cs typeface="Calibri" panose="020F0502020204030204" pitchFamily="34" charset="0"/>
            </a:endParaRPr>
          </a:p>
        </p:txBody>
      </p:sp>
      <p:graphicFrame>
        <p:nvGraphicFramePr>
          <p:cNvPr id="4" name="Object 4"/>
          <p:cNvGraphicFramePr>
            <a:graphicFrameLocks noChangeAspect="1"/>
          </p:cNvGraphicFramePr>
          <p:nvPr>
            <p:extLst>
              <p:ext uri="{D42A27DB-BD31-4B8C-83A1-F6EECF244321}">
                <p14:modId xmlns:p14="http://schemas.microsoft.com/office/powerpoint/2010/main" val="1925187998"/>
              </p:ext>
            </p:extLst>
          </p:nvPr>
        </p:nvGraphicFramePr>
        <p:xfrm>
          <a:off x="6890970" y="3804051"/>
          <a:ext cx="4631223" cy="2054365"/>
        </p:xfrm>
        <a:graphic>
          <a:graphicData uri="http://schemas.openxmlformats.org/presentationml/2006/ole">
            <mc:AlternateContent xmlns:mc="http://schemas.openxmlformats.org/markup-compatibility/2006">
              <mc:Choice xmlns:v="urn:schemas-microsoft-com:vml" Requires="v">
                <p:oleObj spid="_x0000_s1106" name="Visio" r:id="rId4" imgW="5925718" imgH="2693902" progId="">
                  <p:embed/>
                </p:oleObj>
              </mc:Choice>
              <mc:Fallback>
                <p:oleObj name="Visio" r:id="rId4" imgW="5925718" imgH="2693902" progId="">
                  <p:embed/>
                  <p:pic>
                    <p:nvPicPr>
                      <p:cNvPr id="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0970" y="3804051"/>
                        <a:ext cx="4631223" cy="2054365"/>
                      </a:xfrm>
                      <a:prstGeom prst="rect">
                        <a:avLst/>
                      </a:prstGeom>
                      <a:noFill/>
                    </p:spPr>
                  </p:pic>
                </p:oleObj>
              </mc:Fallback>
            </mc:AlternateContent>
          </a:graphicData>
        </a:graphic>
      </p:graphicFrame>
      <p:graphicFrame>
        <p:nvGraphicFramePr>
          <p:cNvPr id="5" name="Object 6"/>
          <p:cNvGraphicFramePr>
            <a:graphicFrameLocks noChangeAspect="1"/>
          </p:cNvGraphicFramePr>
          <p:nvPr>
            <p:extLst>
              <p:ext uri="{D42A27DB-BD31-4B8C-83A1-F6EECF244321}">
                <p14:modId xmlns:p14="http://schemas.microsoft.com/office/powerpoint/2010/main" val="3566822949"/>
              </p:ext>
            </p:extLst>
          </p:nvPr>
        </p:nvGraphicFramePr>
        <p:xfrm>
          <a:off x="1650252" y="4351900"/>
          <a:ext cx="2881406" cy="1506516"/>
        </p:xfrm>
        <a:graphic>
          <a:graphicData uri="http://schemas.openxmlformats.org/presentationml/2006/ole">
            <mc:AlternateContent xmlns:mc="http://schemas.openxmlformats.org/markup-compatibility/2006">
              <mc:Choice xmlns:v="urn:schemas-microsoft-com:vml" Requires="v">
                <p:oleObj spid="_x0000_s1107" name="Document" r:id="rId6" imgW="3823716" imgH="1999488" progId="Word.Document.8">
                  <p:embed/>
                </p:oleObj>
              </mc:Choice>
              <mc:Fallback>
                <p:oleObj name="Document" r:id="rId6" imgW="3823716" imgH="1999488" progId="Word.Document.8">
                  <p:embed/>
                  <p:pic>
                    <p:nvPicPr>
                      <p:cNvPr id="5"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0252" y="4351900"/>
                        <a:ext cx="2881406" cy="15065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818" name="Picture 2" descr="http://2.bp.blogspot.com/-HXyE2OrQHKo/Utp0EdlSh7I/AAAAAAAAAK8/fEOu1tXGZEQ/s1600/hvbugogvpujij%5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6203" y="775902"/>
            <a:ext cx="4280133" cy="3028149"/>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descr="http://www.ibm.com/support/knowledgecenter/SS4JCV_7.5.5/com.businessobjects.integration.eclipse.designer.doc/html/images/xtab5.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0252" y="2289977"/>
            <a:ext cx="4684045" cy="179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2850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defTabSz="914354">
              <a:lnSpc>
                <a:spcPct val="85000"/>
              </a:lnSpc>
              <a:defRPr/>
            </a:pPr>
            <a:r>
              <a:rPr lang="en-US" altLang="en-US" b="1" dirty="0">
                <a:solidFill>
                  <a:schemeClr val="tx1"/>
                </a:solidFill>
                <a:latin typeface="Calibri" panose="020F0502020204030204" pitchFamily="34" charset="0"/>
                <a:cs typeface="Calibri" panose="020F0502020204030204" pitchFamily="34" charset="0"/>
              </a:rPr>
              <a:t>Measuring the Central Tendency: (3) Mode</a:t>
            </a:r>
          </a:p>
        </p:txBody>
      </p:sp>
      <p:sp>
        <p:nvSpPr>
          <p:cNvPr id="18436" name="Rectangle 3"/>
          <p:cNvSpPr>
            <a:spLocks noGrp="1" noChangeArrowheads="1"/>
          </p:cNvSpPr>
          <p:nvPr>
            <p:ph type="body" sz="half" idx="1"/>
          </p:nvPr>
        </p:nvSpPr>
        <p:spPr>
          <a:xfrm>
            <a:off x="561974" y="1142999"/>
            <a:ext cx="7058025" cy="4361329"/>
          </a:xfrm>
        </p:spPr>
        <p:txBody>
          <a:bodyPr>
            <a:normAutofit/>
          </a:bodyPr>
          <a:lstStyle/>
          <a:p>
            <a:pPr>
              <a:spcBef>
                <a:spcPts val="400"/>
              </a:spcBef>
            </a:pPr>
            <a:r>
              <a:rPr lang="en-US" altLang="en-US" dirty="0">
                <a:latin typeface="Calibri" panose="020F0502020204030204" pitchFamily="34" charset="0"/>
                <a:cs typeface="Calibri" panose="020F0502020204030204" pitchFamily="34" charset="0"/>
              </a:rPr>
              <a:t>Mode: Value that occurs most frequently in the data</a:t>
            </a:r>
          </a:p>
          <a:p>
            <a:pPr>
              <a:spcBef>
                <a:spcPts val="400"/>
              </a:spcBef>
            </a:pPr>
            <a:endParaRPr lang="en-US" altLang="en-US" dirty="0">
              <a:latin typeface="Calibri" panose="020F0502020204030204" pitchFamily="34" charset="0"/>
              <a:cs typeface="Calibri" panose="020F0502020204030204" pitchFamily="34" charset="0"/>
            </a:endParaRPr>
          </a:p>
          <a:p>
            <a:pPr>
              <a:spcBef>
                <a:spcPts val="400"/>
              </a:spcBef>
            </a:pPr>
            <a:r>
              <a:rPr lang="en-US" altLang="en-US" dirty="0">
                <a:latin typeface="Calibri" panose="020F0502020204030204" pitchFamily="34" charset="0"/>
                <a:cs typeface="Calibri" panose="020F0502020204030204" pitchFamily="34" charset="0"/>
              </a:rPr>
              <a:t>Unimodal</a:t>
            </a:r>
          </a:p>
          <a:p>
            <a:pPr lvl="1">
              <a:spcBef>
                <a:spcPts val="400"/>
              </a:spcBef>
            </a:pPr>
            <a:r>
              <a:rPr lang="en-US" altLang="en-US" dirty="0">
                <a:latin typeface="Calibri" panose="020F0502020204030204" pitchFamily="34" charset="0"/>
                <a:cs typeface="Calibri" panose="020F0502020204030204" pitchFamily="34" charset="0"/>
              </a:rPr>
              <a:t>Empirical formula:</a:t>
            </a:r>
          </a:p>
          <a:p>
            <a:pPr>
              <a:spcBef>
                <a:spcPts val="400"/>
              </a:spcBef>
            </a:pPr>
            <a:endParaRPr lang="en-US" altLang="en-US" dirty="0">
              <a:latin typeface="Calibri" panose="020F0502020204030204" pitchFamily="34" charset="0"/>
              <a:cs typeface="Calibri" panose="020F0502020204030204" pitchFamily="34" charset="0"/>
            </a:endParaRPr>
          </a:p>
          <a:p>
            <a:pPr>
              <a:spcBef>
                <a:spcPts val="400"/>
              </a:spcBef>
            </a:pPr>
            <a:endParaRPr lang="en-US" altLang="en-US" dirty="0">
              <a:latin typeface="Calibri" panose="020F0502020204030204" pitchFamily="34" charset="0"/>
              <a:cs typeface="Calibri" panose="020F0502020204030204" pitchFamily="34" charset="0"/>
            </a:endParaRPr>
          </a:p>
          <a:p>
            <a:pPr>
              <a:spcBef>
                <a:spcPts val="400"/>
              </a:spcBef>
            </a:pPr>
            <a:r>
              <a:rPr lang="en-US" altLang="en-US" dirty="0">
                <a:latin typeface="Calibri" panose="020F0502020204030204" pitchFamily="34" charset="0"/>
                <a:cs typeface="Calibri" panose="020F0502020204030204" pitchFamily="34" charset="0"/>
              </a:rPr>
              <a:t>Multi-modal</a:t>
            </a:r>
          </a:p>
          <a:p>
            <a:pPr lvl="1">
              <a:spcBef>
                <a:spcPts val="400"/>
              </a:spcBef>
            </a:pPr>
            <a:r>
              <a:rPr lang="en-US" altLang="en-US" dirty="0">
                <a:latin typeface="Calibri" panose="020F0502020204030204" pitchFamily="34" charset="0"/>
                <a:cs typeface="Calibri" panose="020F0502020204030204" pitchFamily="34" charset="0"/>
              </a:rPr>
              <a:t>Bimodal</a:t>
            </a:r>
          </a:p>
          <a:p>
            <a:pPr lvl="1">
              <a:spcBef>
                <a:spcPts val="400"/>
              </a:spcBef>
            </a:pPr>
            <a:r>
              <a:rPr lang="en-US" altLang="en-US" dirty="0" err="1">
                <a:latin typeface="Calibri" panose="020F0502020204030204" pitchFamily="34" charset="0"/>
                <a:cs typeface="Calibri" panose="020F0502020204030204" pitchFamily="34" charset="0"/>
              </a:rPr>
              <a:t>Trimodal</a:t>
            </a:r>
            <a:endParaRPr lang="en-US" altLang="en-US"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507FB716-2433-4245-AC59-97BA3291E719}"/>
              </a:ext>
            </a:extLst>
          </p:cNvPr>
          <p:cNvSpPr>
            <a:spLocks noGrp="1"/>
          </p:cNvSpPr>
          <p:nvPr>
            <p:ph type="sldNum" sz="quarter" idx="10"/>
          </p:nvPr>
        </p:nvSpPr>
        <p:spPr/>
        <p:txBody>
          <a:bodyPr/>
          <a:lstStyle/>
          <a:p>
            <a:fld id="{5D5C0945-3C12-41E7-B090-1D5BB38CB1A8}" type="slidenum">
              <a:rPr lang="en-US" altLang="en-US" smtClean="0"/>
              <a:pPr/>
              <a:t>40</a:t>
            </a:fld>
            <a:endParaRPr lang="en-US" altLang="en-US"/>
          </a:p>
        </p:txBody>
      </p:sp>
      <p:graphicFrame>
        <p:nvGraphicFramePr>
          <p:cNvPr id="18440" name="Object 7"/>
          <p:cNvGraphicFramePr>
            <a:graphicFrameLocks noChangeAspect="1"/>
          </p:cNvGraphicFramePr>
          <p:nvPr/>
        </p:nvGraphicFramePr>
        <p:xfrm>
          <a:off x="1866104" y="3113319"/>
          <a:ext cx="4449763" cy="420688"/>
        </p:xfrm>
        <a:graphic>
          <a:graphicData uri="http://schemas.openxmlformats.org/presentationml/2006/ole">
            <mc:AlternateContent xmlns:mc="http://schemas.openxmlformats.org/markup-compatibility/2006">
              <mc:Choice xmlns:v="urn:schemas-microsoft-com:vml" Requires="v">
                <p:oleObj spid="_x0000_s5162" name="Equation" r:id="rId4" imgW="2197100" imgH="203200" progId="Equation.3">
                  <p:embed/>
                </p:oleObj>
              </mc:Choice>
              <mc:Fallback>
                <p:oleObj name="Equation" r:id="rId4" imgW="2197100" imgH="203200" progId="Equation.3">
                  <p:embed/>
                  <p:pic>
                    <p:nvPicPr>
                      <p:cNvPr id="1844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6104" y="3113319"/>
                        <a:ext cx="4449763" cy="420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3012" name="Picture 4" descr="https://ned.ipac.caltech.edu/level5/March02/Silverman/Figures/figure2_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3176" y="3876266"/>
            <a:ext cx="3523997" cy="1862275"/>
          </a:xfrm>
          <a:prstGeom prst="rect">
            <a:avLst/>
          </a:prstGeom>
          <a:noFill/>
          <a:extLst>
            <a:ext uri="{909E8E84-426E-40DD-AFC4-6F175D3DCCD1}">
              <a14:hiddenFill xmlns:a14="http://schemas.microsoft.com/office/drawing/2010/main">
                <a:solidFill>
                  <a:srgbClr val="FFFFFF"/>
                </a:solidFill>
              </a14:hiddenFill>
            </a:ext>
          </a:extLst>
        </p:spPr>
      </p:pic>
      <p:pic>
        <p:nvPicPr>
          <p:cNvPr id="43016" name="Picture 8" descr="http://www.netenrich.com/wp-content/uploads/bimodal-it-pressures.png"/>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6045200" y="3761171"/>
            <a:ext cx="2693144" cy="1515992"/>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ttp://www.ndt.net/article/v11n04/benoit/fig4.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4647" y="2992546"/>
            <a:ext cx="3124579" cy="2186531"/>
          </a:xfrm>
          <a:prstGeom prst="rect">
            <a:avLst/>
          </a:prstGeom>
          <a:noFill/>
          <a:extLst>
            <a:ext uri="{909E8E84-426E-40DD-AFC4-6F175D3DCCD1}">
              <a14:hiddenFill xmlns:a14="http://schemas.microsoft.com/office/drawing/2010/main">
                <a:solidFill>
                  <a:srgbClr val="FFFFFF"/>
                </a:solidFill>
              </a14:hiddenFill>
            </a:ext>
          </a:extLst>
        </p:spPr>
      </p:pic>
      <p:pic>
        <p:nvPicPr>
          <p:cNvPr id="43023" name="Picture 15" descr="http://www.statisticshowto.com/wp-content/uploads/2013/09/right-skewed.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773" y="957466"/>
            <a:ext cx="4227454" cy="1825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049245"/>
      </p:ext>
    </p:extLst>
  </p:cSld>
  <p:clrMapOvr>
    <a:masterClrMapping/>
  </p:clrMapOvr>
  <p:transition>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p:txBody>
          <a:bodyPr>
            <a:noAutofit/>
          </a:bodyPr>
          <a:lstStyle/>
          <a:p>
            <a:pPr defTabSz="914354">
              <a:lnSpc>
                <a:spcPct val="85000"/>
              </a:lnSpc>
              <a:defRPr/>
            </a:pPr>
            <a:r>
              <a:rPr lang="en-US" altLang="en-US" b="1" dirty="0">
                <a:solidFill>
                  <a:schemeClr val="tx1"/>
                </a:solidFill>
                <a:latin typeface="Calibri" panose="020F0502020204030204" pitchFamily="34" charset="0"/>
                <a:cs typeface="Calibri" panose="020F0502020204030204" pitchFamily="34" charset="0"/>
              </a:rPr>
              <a:t>Measuring the Central Tendency: (3) Mode</a:t>
            </a:r>
          </a:p>
        </p:txBody>
      </p:sp>
      <p:sp>
        <p:nvSpPr>
          <p:cNvPr id="7" name="Content Placeholder 6"/>
          <p:cNvSpPr>
            <a:spLocks noGrp="1"/>
          </p:cNvSpPr>
          <p:nvPr>
            <p:ph sz="quarter" idx="1"/>
          </p:nvPr>
        </p:nvSpPr>
        <p:spPr/>
        <p:txBody>
          <a:bodyPr/>
          <a:lstStyle/>
          <a:p>
            <a:r>
              <a:rPr lang="en-US" dirty="0">
                <a:latin typeface="Calibri" panose="020F0502020204030204" pitchFamily="34" charset="0"/>
                <a:cs typeface="Calibri" panose="020F0502020204030204" pitchFamily="34" charset="0"/>
              </a:rPr>
              <a:t> Mode for the grouped data:</a:t>
            </a:r>
          </a:p>
          <a:p>
            <a:endParaRPr lang="en-IN"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5"/>
          </p:nvPr>
        </p:nvSpPr>
        <p:spPr>
          <a:xfrm>
            <a:off x="9652000" y="6477000"/>
            <a:ext cx="2540000" cy="381000"/>
          </a:xfrm>
          <a:prstGeom prst="rect">
            <a:avLst/>
          </a:prstGeom>
        </p:spPr>
        <p:txBody>
          <a:bodyPr/>
          <a:lstStyle/>
          <a:p>
            <a:fld id="{5D5C0945-3C12-41E7-B090-1D5BB38CB1A8}" type="slidenum">
              <a:rPr lang="en-US" altLang="en-US" smtClean="0"/>
              <a:pPr/>
              <a:t>41</a:t>
            </a:fld>
            <a:endParaRPr lang="en-US" altLang="en-US"/>
          </a:p>
        </p:txBody>
      </p:sp>
      <p:pic>
        <p:nvPicPr>
          <p:cNvPr id="282626" name="Picture 2"/>
          <p:cNvPicPr>
            <a:picLocks noChangeAspect="1" noChangeArrowheads="1"/>
          </p:cNvPicPr>
          <p:nvPr/>
        </p:nvPicPr>
        <p:blipFill>
          <a:blip r:embed="rId2"/>
          <a:srcRect/>
          <a:stretch>
            <a:fillRect/>
          </a:stretch>
        </p:blipFill>
        <p:spPr bwMode="auto">
          <a:xfrm>
            <a:off x="1499392" y="2279422"/>
            <a:ext cx="8152608" cy="38766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865049"/>
          </a:xfrm>
        </p:spPr>
        <p:txBody>
          <a:bodyPr>
            <a:normAutofit/>
          </a:bodyPr>
          <a:lstStyle/>
          <a:p>
            <a:pPr defTabSz="914354">
              <a:lnSpc>
                <a:spcPct val="85000"/>
              </a:lnSpc>
              <a:defRPr/>
            </a:pPr>
            <a:r>
              <a:rPr lang="en-US" b="1" dirty="0">
                <a:solidFill>
                  <a:schemeClr val="tx1"/>
                </a:solidFill>
                <a:latin typeface="Calibri" panose="020F0502020204030204" pitchFamily="34" charset="0"/>
                <a:cs typeface="Calibri" panose="020F0502020204030204" pitchFamily="34" charset="0"/>
              </a:rPr>
              <a:t>Compute the mode of the grouped data</a:t>
            </a:r>
            <a:endParaRPr lang="en-IN" b="1" dirty="0">
              <a:solidFill>
                <a:schemeClr val="tx1"/>
              </a:solidFill>
              <a:latin typeface="Calibri" panose="020F0502020204030204" pitchFamily="34" charset="0"/>
              <a:cs typeface="Calibri" panose="020F0502020204030204" pitchFamily="34" charset="0"/>
            </a:endParaRPr>
          </a:p>
        </p:txBody>
      </p:sp>
      <p:pic>
        <p:nvPicPr>
          <p:cNvPr id="283651" name="Picture 3"/>
          <p:cNvPicPr>
            <a:picLocks noGrp="1" noChangeAspect="1" noChangeArrowheads="1"/>
          </p:cNvPicPr>
          <p:nvPr>
            <p:ph sz="quarter" idx="1"/>
          </p:nvPr>
        </p:nvPicPr>
        <p:blipFill>
          <a:blip r:embed="rId2"/>
          <a:srcRect/>
          <a:stretch>
            <a:fillRect/>
          </a:stretch>
        </p:blipFill>
        <p:spPr bwMode="auto">
          <a:xfrm>
            <a:off x="361834" y="2041158"/>
            <a:ext cx="7867766" cy="4542204"/>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597BAC66-0D29-4F19-BBB5-98BA283BC6CD}"/>
              </a:ext>
            </a:extLst>
          </p:cNvPr>
          <p:cNvSpPr>
            <a:spLocks noGrp="1"/>
          </p:cNvSpPr>
          <p:nvPr>
            <p:ph type="sldNum" sz="quarter" idx="15"/>
          </p:nvPr>
        </p:nvSpPr>
        <p:spPr/>
        <p:txBody>
          <a:bodyPr/>
          <a:lstStyle/>
          <a:p>
            <a:fld id="{B6F15528-21DE-4FAA-801E-634DDDAF4B2B}" type="slidenum">
              <a:rPr lang="en-US" smtClean="0"/>
              <a:pPr/>
              <a:t>42</a:t>
            </a:fld>
            <a:endParaRPr lang="en-US"/>
          </a:p>
        </p:txBody>
      </p:sp>
      <p:pic>
        <p:nvPicPr>
          <p:cNvPr id="6" name="Picture 84"/>
          <p:cNvPicPr>
            <a:picLocks noChangeAspect="1" noChangeArrowheads="1"/>
          </p:cNvPicPr>
          <p:nvPr/>
        </p:nvPicPr>
        <p:blipFill>
          <a:blip r:embed="rId3"/>
          <a:srcRect/>
          <a:stretch>
            <a:fillRect/>
          </a:stretch>
        </p:blipFill>
        <p:spPr bwMode="auto">
          <a:xfrm>
            <a:off x="6506817" y="1417638"/>
            <a:ext cx="3962400" cy="3467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0" y="228600"/>
            <a:ext cx="7391400" cy="685800"/>
          </a:xfrm>
        </p:spPr>
        <p:txBody>
          <a:bodyPr>
            <a:normAutofit/>
          </a:bodyPr>
          <a:lstStyle/>
          <a:p>
            <a:pPr eaLnBrk="1" hangingPunct="1"/>
            <a:r>
              <a:rPr lang="en-US" altLang="en-US" sz="3200" dirty="0"/>
              <a:t> </a:t>
            </a:r>
            <a:r>
              <a:rPr lang="en-US" altLang="en-US" b="1" dirty="0">
                <a:solidFill>
                  <a:schemeClr val="tx1"/>
                </a:solidFill>
                <a:latin typeface="Calibri" panose="020F0502020204030204" pitchFamily="34" charset="0"/>
                <a:cs typeface="Calibri" panose="020F0502020204030204" pitchFamily="34" charset="0"/>
              </a:rPr>
              <a:t>Symmetric vs. Skewed Data</a:t>
            </a:r>
          </a:p>
        </p:txBody>
      </p:sp>
      <p:sp>
        <p:nvSpPr>
          <p:cNvPr id="19462" name="Rectangle 3"/>
          <p:cNvSpPr>
            <a:spLocks noGrp="1" noChangeArrowheads="1"/>
          </p:cNvSpPr>
          <p:nvPr>
            <p:ph type="body" sz="half" idx="1"/>
          </p:nvPr>
        </p:nvSpPr>
        <p:spPr>
          <a:xfrm>
            <a:off x="361950" y="989090"/>
            <a:ext cx="6438900" cy="1255713"/>
          </a:xfrm>
        </p:spPr>
        <p:txBody>
          <a:bodyPr>
            <a:noAutofit/>
          </a:bodyPr>
          <a:lstStyle/>
          <a:p>
            <a:pPr>
              <a:lnSpc>
                <a:spcPct val="120000"/>
              </a:lnSpc>
            </a:pPr>
            <a:r>
              <a:rPr lang="en-IN" sz="2000" dirty="0">
                <a:latin typeface="Calibri" panose="020F0502020204030204" pitchFamily="34" charset="0"/>
                <a:cs typeface="Calibri" panose="020F0502020204030204" pitchFamily="34" charset="0"/>
              </a:rPr>
              <a:t>Data can be "skewed", meaning it tends to have a </a:t>
            </a:r>
            <a:r>
              <a:rPr lang="en-IN" sz="2000" b="1" dirty="0">
                <a:latin typeface="Calibri" panose="020F0502020204030204" pitchFamily="34" charset="0"/>
                <a:cs typeface="Calibri" panose="020F0502020204030204" pitchFamily="34" charset="0"/>
              </a:rPr>
              <a:t>long tail</a:t>
            </a:r>
            <a:r>
              <a:rPr lang="en-IN" sz="2000" dirty="0">
                <a:latin typeface="Calibri" panose="020F0502020204030204" pitchFamily="34" charset="0"/>
                <a:cs typeface="Calibri" panose="020F0502020204030204" pitchFamily="34" charset="0"/>
              </a:rPr>
              <a:t> on one side or the other:</a:t>
            </a:r>
            <a:endParaRPr lang="en-US" altLang="en-US" sz="2000" dirty="0">
              <a:latin typeface="Calibri" panose="020F0502020204030204" pitchFamily="34" charset="0"/>
              <a:cs typeface="Calibri" panose="020F0502020204030204" pitchFamily="34" charset="0"/>
            </a:endParaRPr>
          </a:p>
          <a:p>
            <a:pPr eaLnBrk="1" hangingPunct="1">
              <a:lnSpc>
                <a:spcPct val="120000"/>
              </a:lnSpc>
            </a:pPr>
            <a:r>
              <a:rPr lang="en-US" altLang="en-US" sz="2000" dirty="0">
                <a:latin typeface="Calibri" panose="020F0502020204030204" pitchFamily="34" charset="0"/>
                <a:cs typeface="Calibri" panose="020F0502020204030204" pitchFamily="34" charset="0"/>
              </a:rPr>
              <a:t>Median, mean and mode of symmetric, positively and negatively skewed data</a:t>
            </a:r>
          </a:p>
        </p:txBody>
      </p:sp>
      <p:pic>
        <p:nvPicPr>
          <p:cNvPr id="19463" name="Picture 6" descr="rightskewed"/>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096000" y="3514709"/>
            <a:ext cx="4800600" cy="3405033"/>
          </a:xfrm>
          <a:noFill/>
        </p:spPr>
      </p:pic>
      <p:pic>
        <p:nvPicPr>
          <p:cNvPr id="19464" name="Picture 8" descr="leftskewed"/>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571499" y="2727248"/>
            <a:ext cx="4876800" cy="3771900"/>
          </a:xfrm>
          <a:noFill/>
        </p:spPr>
      </p:pic>
      <p:sp>
        <p:nvSpPr>
          <p:cNvPr id="2" name="Slide Number Placeholder 1">
            <a:extLst>
              <a:ext uri="{FF2B5EF4-FFF2-40B4-BE49-F238E27FC236}">
                <a16:creationId xmlns:a16="http://schemas.microsoft.com/office/drawing/2014/main" id="{ADA5FD48-CB74-4AF0-84C0-7C29A38826A3}"/>
              </a:ext>
            </a:extLst>
          </p:cNvPr>
          <p:cNvSpPr>
            <a:spLocks noGrp="1"/>
          </p:cNvSpPr>
          <p:nvPr>
            <p:ph type="sldNum" sz="quarter" idx="10"/>
          </p:nvPr>
        </p:nvSpPr>
        <p:spPr/>
        <p:txBody>
          <a:bodyPr/>
          <a:lstStyle/>
          <a:p>
            <a:fld id="{680A1083-1268-4A42-B7F5-4F6EE6F4CD64}" type="slidenum">
              <a:rPr lang="en-US" altLang="en-US" smtClean="0"/>
              <a:pPr/>
              <a:t>43</a:t>
            </a:fld>
            <a:endParaRPr lang="en-US" altLang="en-US"/>
          </a:p>
        </p:txBody>
      </p:sp>
      <p:sp>
        <p:nvSpPr>
          <p:cNvPr id="19466" name="Rectangle 11"/>
          <p:cNvSpPr>
            <a:spLocks noChangeArrowheads="1"/>
          </p:cNvSpPr>
          <p:nvPr/>
        </p:nvSpPr>
        <p:spPr bwMode="auto">
          <a:xfrm>
            <a:off x="2619375" y="4207135"/>
            <a:ext cx="29465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latin typeface="+mj-lt"/>
              </a:rPr>
              <a:t>positively skewed</a:t>
            </a:r>
          </a:p>
        </p:txBody>
      </p:sp>
      <p:sp>
        <p:nvSpPr>
          <p:cNvPr id="19467" name="Rectangle 12"/>
          <p:cNvSpPr>
            <a:spLocks noChangeArrowheads="1"/>
          </p:cNvSpPr>
          <p:nvPr/>
        </p:nvSpPr>
        <p:spPr bwMode="auto">
          <a:xfrm>
            <a:off x="7035144" y="3926147"/>
            <a:ext cx="2922312"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latin typeface="+mj-lt"/>
              </a:rPr>
              <a:t>negatively skewed</a:t>
            </a:r>
          </a:p>
        </p:txBody>
      </p:sp>
      <p:sp>
        <p:nvSpPr>
          <p:cNvPr id="19468" name="Rectangle 13"/>
          <p:cNvSpPr>
            <a:spLocks noChangeArrowheads="1"/>
          </p:cNvSpPr>
          <p:nvPr/>
        </p:nvSpPr>
        <p:spPr bwMode="auto">
          <a:xfrm>
            <a:off x="7702825" y="723900"/>
            <a:ext cx="3399296"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latin typeface="+mn-lt"/>
              </a:rPr>
              <a:t>Symmetric/No Skew</a:t>
            </a:r>
          </a:p>
        </p:txBody>
      </p:sp>
      <p:pic>
        <p:nvPicPr>
          <p:cNvPr id="11" name="Picture 10">
            <a:extLst>
              <a:ext uri="{FF2B5EF4-FFF2-40B4-BE49-F238E27FC236}">
                <a16:creationId xmlns:a16="http://schemas.microsoft.com/office/drawing/2014/main" id="{1A330157-638C-4065-A28B-448ECB8D70AA}"/>
              </a:ext>
            </a:extLst>
          </p:cNvPr>
          <p:cNvPicPr>
            <a:picLocks noChangeAspect="1"/>
          </p:cNvPicPr>
          <p:nvPr/>
        </p:nvPicPr>
        <p:blipFill>
          <a:blip r:embed="rId5"/>
          <a:stretch>
            <a:fillRect/>
          </a:stretch>
        </p:blipFill>
        <p:spPr>
          <a:xfrm>
            <a:off x="7391400" y="1315960"/>
            <a:ext cx="3780296" cy="2048187"/>
          </a:xfrm>
          <a:prstGeom prst="rect">
            <a:avLst/>
          </a:prstGeom>
        </p:spPr>
      </p:pic>
    </p:spTree>
    <p:extLst>
      <p:ext uri="{BB962C8B-B14F-4D97-AF65-F5344CB8AC3E}">
        <p14:creationId xmlns:p14="http://schemas.microsoft.com/office/powerpoint/2010/main" val="3146674761"/>
      </p:ext>
    </p:extLst>
  </p:cSld>
  <p:clrMapOvr>
    <a:masterClrMapping/>
  </p:clrMapOvr>
  <p:transition>
    <p:zo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985" y="286607"/>
            <a:ext cx="11841015" cy="853080"/>
          </a:xfrm>
        </p:spPr>
        <p:txBody>
          <a:bodyPr>
            <a:normAutofit/>
          </a:bodyPr>
          <a:lstStyle/>
          <a:p>
            <a:r>
              <a:rPr lang="en-IN" b="1" dirty="0">
                <a:solidFill>
                  <a:schemeClr val="tx1"/>
                </a:solidFill>
                <a:latin typeface="Calibri" panose="020F0502020204030204" pitchFamily="34" charset="0"/>
                <a:cs typeface="Calibri" panose="020F0502020204030204" pitchFamily="34" charset="0"/>
              </a:rPr>
              <a:t>When to use what measurement of central tendency ??</a:t>
            </a:r>
          </a:p>
        </p:txBody>
      </p:sp>
      <p:sp>
        <p:nvSpPr>
          <p:cNvPr id="3" name="Slide Number Placeholder 2">
            <a:extLst>
              <a:ext uri="{FF2B5EF4-FFF2-40B4-BE49-F238E27FC236}">
                <a16:creationId xmlns:a16="http://schemas.microsoft.com/office/drawing/2014/main" id="{A9A8F68E-92ED-4277-84D4-6B33CEEB829A}"/>
              </a:ext>
            </a:extLst>
          </p:cNvPr>
          <p:cNvSpPr>
            <a:spLocks noGrp="1"/>
          </p:cNvSpPr>
          <p:nvPr>
            <p:ph type="sldNum" sz="quarter" idx="12"/>
          </p:nvPr>
        </p:nvSpPr>
        <p:spPr/>
        <p:txBody>
          <a:bodyPr/>
          <a:lstStyle/>
          <a:p>
            <a:fld id="{3CCF00EA-7FEC-4848-8AE3-5B6199E0A559}" type="slidenum">
              <a:rPr lang="en-US" altLang="en-US" smtClean="0"/>
              <a:pPr/>
              <a:t>44</a:t>
            </a:fld>
            <a:endParaRPr lang="en-US" altLang="en-US"/>
          </a:p>
        </p:txBody>
      </p:sp>
      <p:sp>
        <p:nvSpPr>
          <p:cNvPr id="4" name="Content Placeholder 3"/>
          <p:cNvSpPr>
            <a:spLocks noGrp="1"/>
          </p:cNvSpPr>
          <p:nvPr>
            <p:ph sz="quarter" idx="1"/>
          </p:nvPr>
        </p:nvSpPr>
        <p:spPr>
          <a:xfrm>
            <a:off x="702365" y="1295400"/>
            <a:ext cx="10880035" cy="5181600"/>
          </a:xfrm>
        </p:spPr>
        <p:txBody>
          <a:bodyPr>
            <a:normAutofit/>
          </a:bodyPr>
          <a:lstStyle/>
          <a:p>
            <a:pPr algn="just"/>
            <a:r>
              <a:rPr lang="en-IN" dirty="0" smtClean="0">
                <a:latin typeface="Calibri" panose="020F0502020204030204" pitchFamily="34" charset="0"/>
                <a:cs typeface="Calibri" panose="020F0502020204030204" pitchFamily="34" charset="0"/>
              </a:rPr>
              <a:t>If </a:t>
            </a:r>
            <a:r>
              <a:rPr lang="en-IN" dirty="0">
                <a:latin typeface="Calibri" panose="020F0502020204030204" pitchFamily="34" charset="0"/>
                <a:cs typeface="Calibri" panose="020F0502020204030204" pitchFamily="34" charset="0"/>
              </a:rPr>
              <a:t>data is Categorical (Nominal or Ordinal) it is impossible to calculate mean or median. So, go for </a:t>
            </a:r>
            <a:r>
              <a:rPr lang="en-IN" dirty="0">
                <a:solidFill>
                  <a:srgbClr val="00B050"/>
                </a:solidFill>
                <a:latin typeface="Calibri" panose="020F0502020204030204" pitchFamily="34" charset="0"/>
                <a:cs typeface="Calibri" panose="020F0502020204030204" pitchFamily="34" charset="0"/>
              </a:rPr>
              <a:t>mode</a:t>
            </a:r>
            <a:r>
              <a:rPr lang="en-IN" dirty="0">
                <a:latin typeface="Calibri" panose="020F0502020204030204" pitchFamily="34" charset="0"/>
                <a:cs typeface="Calibri" panose="020F0502020204030204" pitchFamily="34" charset="0"/>
              </a:rPr>
              <a:t>.</a:t>
            </a:r>
          </a:p>
          <a:p>
            <a:pPr algn="just"/>
            <a:endParaRPr lang="en-IN" dirty="0">
              <a:latin typeface="Calibri" panose="020F0502020204030204" pitchFamily="34" charset="0"/>
              <a:cs typeface="Calibri" panose="020F0502020204030204" pitchFamily="34" charset="0"/>
            </a:endParaRPr>
          </a:p>
          <a:p>
            <a:pPr algn="just"/>
            <a:r>
              <a:rPr lang="en-IN" dirty="0">
                <a:latin typeface="Calibri" panose="020F0502020204030204" pitchFamily="34" charset="0"/>
                <a:cs typeface="Calibri" panose="020F0502020204030204" pitchFamily="34" charset="0"/>
              </a:rPr>
              <a:t>If your data is quantitative then go for mean or median. </a:t>
            </a:r>
          </a:p>
          <a:p>
            <a:pPr algn="just"/>
            <a:endParaRPr lang="en-IN" dirty="0">
              <a:latin typeface="Calibri" panose="020F0502020204030204" pitchFamily="34" charset="0"/>
              <a:cs typeface="Calibri" panose="020F0502020204030204" pitchFamily="34" charset="0"/>
            </a:endParaRPr>
          </a:p>
          <a:p>
            <a:r>
              <a:rPr lang="en-IN" dirty="0">
                <a:latin typeface="Calibri" panose="020F0502020204030204" pitchFamily="34" charset="0"/>
                <a:cs typeface="Calibri" panose="020F0502020204030204" pitchFamily="34" charset="0"/>
              </a:rPr>
              <a:t>Basically, if your data is having some influential outliers or data is highly skewed then </a:t>
            </a:r>
            <a:r>
              <a:rPr lang="en-IN" b="1" dirty="0">
                <a:solidFill>
                  <a:srgbClr val="00B050"/>
                </a:solidFill>
                <a:latin typeface="Calibri" panose="020F0502020204030204" pitchFamily="34" charset="0"/>
                <a:cs typeface="Calibri" panose="020F0502020204030204" pitchFamily="34" charset="0"/>
              </a:rPr>
              <a:t>median</a:t>
            </a:r>
            <a:r>
              <a:rPr lang="en-IN" dirty="0">
                <a:latin typeface="Calibri" panose="020F0502020204030204" pitchFamily="34" charset="0"/>
                <a:cs typeface="Calibri" panose="020F0502020204030204" pitchFamily="34" charset="0"/>
              </a:rPr>
              <a:t> is the best measurement for finding central tendency. Otherwise go </a:t>
            </a:r>
            <a:r>
              <a:rPr lang="en-IN" dirty="0" smtClean="0">
                <a:latin typeface="Calibri" panose="020F0502020204030204" pitchFamily="34" charset="0"/>
                <a:cs typeface="Calibri" panose="020F0502020204030204" pitchFamily="34" charset="0"/>
              </a:rPr>
              <a:t>for </a:t>
            </a:r>
            <a:r>
              <a:rPr lang="en-IN" dirty="0" smtClean="0">
                <a:solidFill>
                  <a:srgbClr val="00B050"/>
                </a:solidFill>
                <a:latin typeface="Calibri" panose="020F0502020204030204" pitchFamily="34" charset="0"/>
                <a:cs typeface="Calibri" panose="020F0502020204030204" pitchFamily="34" charset="0"/>
              </a:rPr>
              <a:t>Mean</a:t>
            </a:r>
            <a:r>
              <a:rPr lang="en-IN" dirty="0">
                <a:latin typeface="Calibri" panose="020F0502020204030204" pitchFamily="34" charset="0"/>
                <a:cs typeface="Calibri" panose="020F0502020204030204" pitchFamily="34" charset="0"/>
              </a:rPr>
              <a:t/>
            </a:r>
            <a:br>
              <a:rPr lang="en-IN" dirty="0">
                <a:latin typeface="Calibri" panose="020F0502020204030204" pitchFamily="34" charset="0"/>
                <a:cs typeface="Calibri" panose="020F0502020204030204" pitchFamily="34" charset="0"/>
              </a:rPr>
            </a:br>
            <a:endParaRPr lang="en-IN" dirty="0">
              <a:latin typeface="Calibri" panose="020F0502020204030204" pitchFamily="34" charset="0"/>
              <a:cs typeface="Calibri" panose="020F0502020204030204" pitchFamily="34" charset="0"/>
            </a:endParaRPr>
          </a:p>
        </p:txBody>
      </p:sp>
      <p:sp>
        <p:nvSpPr>
          <p:cNvPr id="8" name="AutoShape 2" descr="https://i1.wp.com/makemeanalyst.com/wp-content/uploads/2017/05/median1-1.png?zoom=1.25&amp;resize=566%2C220"/>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6988"/>
          <a:stretch/>
        </p:blipFill>
        <p:spPr>
          <a:xfrm>
            <a:off x="350985" y="4571999"/>
            <a:ext cx="11300503" cy="2176273"/>
          </a:xfrm>
          <a:prstGeom prst="rect">
            <a:avLst/>
          </a:prstGeom>
        </p:spPr>
      </p:pic>
    </p:spTree>
    <p:extLst>
      <p:ext uri="{BB962C8B-B14F-4D97-AF65-F5344CB8AC3E}">
        <p14:creationId xmlns:p14="http://schemas.microsoft.com/office/powerpoint/2010/main" val="40461650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Questions:   Mean</a:t>
            </a:r>
          </a:p>
        </p:txBody>
      </p:sp>
      <p:sp>
        <p:nvSpPr>
          <p:cNvPr id="3" name="Content Placeholder 2"/>
          <p:cNvSpPr>
            <a:spLocks noGrp="1"/>
          </p:cNvSpPr>
          <p:nvPr>
            <p:ph sz="quarter" idx="1"/>
          </p:nvPr>
        </p:nvSpPr>
        <p:spPr/>
        <p:txBody>
          <a:bodyPr/>
          <a:lstStyle/>
          <a:p>
            <a:r>
              <a:rPr lang="en-US" dirty="0"/>
              <a:t>the grade 10 math class recently had a mathematics test and the grades were as follows:  78  66 82  89 75 </a:t>
            </a:r>
            <a:r>
              <a:rPr lang="en-US" u="sng" dirty="0"/>
              <a:t>74</a:t>
            </a:r>
            <a:r>
              <a:rPr lang="en-US" dirty="0"/>
              <a:t/>
            </a:r>
            <a:br>
              <a:rPr lang="en-US" dirty="0"/>
            </a:br>
            <a:r>
              <a:rPr lang="en-US" dirty="0"/>
              <a:t>                                      </a:t>
            </a:r>
            <a:br>
              <a:rPr lang="en-US" dirty="0"/>
            </a:br>
            <a:r>
              <a:rPr lang="en-US" dirty="0"/>
              <a:t>                                    </a:t>
            </a:r>
            <a:r>
              <a:rPr lang="en-US" b="1" dirty="0"/>
              <a:t>Mean=  464 / 6 = 77.3 </a:t>
            </a:r>
            <a:br>
              <a:rPr lang="en-US" b="1" dirty="0"/>
            </a:br>
            <a:r>
              <a:rPr lang="en-US" dirty="0"/>
              <a:t>                                      </a:t>
            </a:r>
            <a:br>
              <a:rPr lang="en-US" dirty="0"/>
            </a:br>
            <a:r>
              <a:rPr lang="en-US" dirty="0"/>
              <a:t>                                                              </a:t>
            </a:r>
          </a:p>
        </p:txBody>
      </p:sp>
      <p:sp>
        <p:nvSpPr>
          <p:cNvPr id="4" name="Slide Number Placeholder 3">
            <a:extLst>
              <a:ext uri="{FF2B5EF4-FFF2-40B4-BE49-F238E27FC236}">
                <a16:creationId xmlns:a16="http://schemas.microsoft.com/office/drawing/2014/main" id="{B2A47178-54C1-436E-A35D-3495EFBDD040}"/>
              </a:ext>
            </a:extLst>
          </p:cNvPr>
          <p:cNvSpPr>
            <a:spLocks noGrp="1"/>
          </p:cNvSpPr>
          <p:nvPr>
            <p:ph type="sldNum" sz="quarter" idx="15"/>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12445715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Questions: Mean</a:t>
            </a:r>
          </a:p>
        </p:txBody>
      </p:sp>
      <p:sp>
        <p:nvSpPr>
          <p:cNvPr id="3" name="Content Placeholder 2"/>
          <p:cNvSpPr>
            <a:spLocks noGrp="1"/>
          </p:cNvSpPr>
          <p:nvPr>
            <p:ph sz="quarter" idx="1"/>
          </p:nvPr>
        </p:nvSpPr>
        <p:spPr/>
        <p:txBody>
          <a:bodyPr/>
          <a:lstStyle/>
          <a:p>
            <a:r>
              <a:rPr lang="en-US" dirty="0"/>
              <a:t>The following table shows the number of plants in 20 houses in a group    . Find the mean number of plans per house                      </a:t>
            </a:r>
            <a:br>
              <a:rPr lang="en-US" dirty="0"/>
            </a:br>
            <a:r>
              <a:rPr lang="en-US" dirty="0"/>
              <a:t>                                                                                                           </a:t>
            </a:r>
            <a:br>
              <a:rPr lang="en-US" dirty="0"/>
            </a:br>
            <a:r>
              <a:rPr lang="en-US" dirty="0"/>
              <a:t>                                                              </a:t>
            </a:r>
          </a:p>
        </p:txBody>
      </p:sp>
      <p:sp>
        <p:nvSpPr>
          <p:cNvPr id="5" name="Slide Number Placeholder 4">
            <a:extLst>
              <a:ext uri="{FF2B5EF4-FFF2-40B4-BE49-F238E27FC236}">
                <a16:creationId xmlns:a16="http://schemas.microsoft.com/office/drawing/2014/main" id="{A503A6EA-ED5B-4BF5-BE55-CC8E2EDA9CDF}"/>
              </a:ext>
            </a:extLst>
          </p:cNvPr>
          <p:cNvSpPr>
            <a:spLocks noGrp="1"/>
          </p:cNvSpPr>
          <p:nvPr>
            <p:ph type="sldNum" sz="quarter" idx="15"/>
          </p:nvPr>
        </p:nvSpPr>
        <p:spPr/>
        <p:txBody>
          <a:bodyPr/>
          <a:lstStyle/>
          <a:p>
            <a:fld id="{B6F15528-21DE-4FAA-801E-634DDDAF4B2B}" type="slidenum">
              <a:rPr lang="en-US" smtClean="0"/>
              <a:pPr/>
              <a:t>46</a:t>
            </a:fld>
            <a:endParaRPr lang="en-US"/>
          </a:p>
        </p:txBody>
      </p:sp>
      <p:graphicFrame>
        <p:nvGraphicFramePr>
          <p:cNvPr id="4" name="Table 3"/>
          <p:cNvGraphicFramePr>
            <a:graphicFrameLocks noGrp="1"/>
          </p:cNvGraphicFramePr>
          <p:nvPr/>
        </p:nvGraphicFramePr>
        <p:xfrm>
          <a:off x="392112" y="3008082"/>
          <a:ext cx="11407776" cy="1257300"/>
        </p:xfrm>
        <a:graphic>
          <a:graphicData uri="http://schemas.openxmlformats.org/drawingml/2006/table">
            <a:tbl>
              <a:tblPr>
                <a:tableStyleId>{5940675A-B579-460E-94D1-54222C63F5DA}</a:tableStyleId>
              </a:tblPr>
              <a:tblGrid>
                <a:gridCol w="1741488">
                  <a:extLst>
                    <a:ext uri="{9D8B030D-6E8A-4147-A177-3AD203B41FA5}">
                      <a16:colId xmlns:a16="http://schemas.microsoft.com/office/drawing/2014/main" val="20000"/>
                    </a:ext>
                  </a:extLst>
                </a:gridCol>
                <a:gridCol w="1110456">
                  <a:extLst>
                    <a:ext uri="{9D8B030D-6E8A-4147-A177-3AD203B41FA5}">
                      <a16:colId xmlns:a16="http://schemas.microsoft.com/office/drawing/2014/main" val="20001"/>
                    </a:ext>
                  </a:extLst>
                </a:gridCol>
                <a:gridCol w="1425972">
                  <a:extLst>
                    <a:ext uri="{9D8B030D-6E8A-4147-A177-3AD203B41FA5}">
                      <a16:colId xmlns:a16="http://schemas.microsoft.com/office/drawing/2014/main" val="20002"/>
                    </a:ext>
                  </a:extLst>
                </a:gridCol>
                <a:gridCol w="1425972">
                  <a:extLst>
                    <a:ext uri="{9D8B030D-6E8A-4147-A177-3AD203B41FA5}">
                      <a16:colId xmlns:a16="http://schemas.microsoft.com/office/drawing/2014/main" val="20003"/>
                    </a:ext>
                  </a:extLst>
                </a:gridCol>
                <a:gridCol w="1425972">
                  <a:extLst>
                    <a:ext uri="{9D8B030D-6E8A-4147-A177-3AD203B41FA5}">
                      <a16:colId xmlns:a16="http://schemas.microsoft.com/office/drawing/2014/main" val="20004"/>
                    </a:ext>
                  </a:extLst>
                </a:gridCol>
                <a:gridCol w="1425972">
                  <a:extLst>
                    <a:ext uri="{9D8B030D-6E8A-4147-A177-3AD203B41FA5}">
                      <a16:colId xmlns:a16="http://schemas.microsoft.com/office/drawing/2014/main" val="20005"/>
                    </a:ext>
                  </a:extLst>
                </a:gridCol>
                <a:gridCol w="1425972">
                  <a:extLst>
                    <a:ext uri="{9D8B030D-6E8A-4147-A177-3AD203B41FA5}">
                      <a16:colId xmlns:a16="http://schemas.microsoft.com/office/drawing/2014/main" val="20006"/>
                    </a:ext>
                  </a:extLst>
                </a:gridCol>
                <a:gridCol w="1425972">
                  <a:extLst>
                    <a:ext uri="{9D8B030D-6E8A-4147-A177-3AD203B41FA5}">
                      <a16:colId xmlns:a16="http://schemas.microsoft.com/office/drawing/2014/main" val="20007"/>
                    </a:ext>
                  </a:extLst>
                </a:gridCol>
              </a:tblGrid>
              <a:tr h="598170">
                <a:tc>
                  <a:txBody>
                    <a:bodyPr/>
                    <a:lstStyle/>
                    <a:p>
                      <a:pPr algn="ctr"/>
                      <a:r>
                        <a:rPr lang="en-US" sz="2000" b="1" dirty="0"/>
                        <a:t>Number of Plants </a:t>
                      </a:r>
                    </a:p>
                  </a:txBody>
                  <a:tcPr marL="9525" marR="9525" marT="9525" marB="9525" anchor="ctr"/>
                </a:tc>
                <a:tc>
                  <a:txBody>
                    <a:bodyPr/>
                    <a:lstStyle/>
                    <a:p>
                      <a:pPr algn="ctr"/>
                      <a:r>
                        <a:rPr lang="en-US" sz="2000" b="1" dirty="0"/>
                        <a:t>0 - 2 </a:t>
                      </a:r>
                    </a:p>
                  </a:txBody>
                  <a:tcPr marL="9525" marR="9525" marT="9525" marB="9525" anchor="ctr"/>
                </a:tc>
                <a:tc>
                  <a:txBody>
                    <a:bodyPr/>
                    <a:lstStyle/>
                    <a:p>
                      <a:pPr algn="ctr"/>
                      <a:r>
                        <a:rPr lang="en-US" sz="2000" b="1" dirty="0"/>
                        <a:t>2 - 4</a:t>
                      </a:r>
                    </a:p>
                  </a:txBody>
                  <a:tcPr marL="9525" marR="9525" marT="9525" marB="9525" anchor="ctr"/>
                </a:tc>
                <a:tc>
                  <a:txBody>
                    <a:bodyPr/>
                    <a:lstStyle/>
                    <a:p>
                      <a:pPr algn="ctr"/>
                      <a:r>
                        <a:rPr lang="en-US" sz="2000" b="1" dirty="0"/>
                        <a:t>4 - 6</a:t>
                      </a:r>
                    </a:p>
                  </a:txBody>
                  <a:tcPr marL="9525" marR="9525" marT="9525" marB="9525" anchor="ctr"/>
                </a:tc>
                <a:tc>
                  <a:txBody>
                    <a:bodyPr/>
                    <a:lstStyle/>
                    <a:p>
                      <a:pPr algn="ctr"/>
                      <a:r>
                        <a:rPr lang="en-US" sz="2000" b="1" dirty="0"/>
                        <a:t>6 - 8 </a:t>
                      </a:r>
                    </a:p>
                  </a:txBody>
                  <a:tcPr marL="9525" marR="9525" marT="9525" marB="9525" anchor="ctr"/>
                </a:tc>
                <a:tc>
                  <a:txBody>
                    <a:bodyPr/>
                    <a:lstStyle/>
                    <a:p>
                      <a:pPr algn="ctr"/>
                      <a:r>
                        <a:rPr lang="en-US" sz="2000" b="1" dirty="0"/>
                        <a:t>8 - 10</a:t>
                      </a:r>
                    </a:p>
                  </a:txBody>
                  <a:tcPr marL="9525" marR="9525" marT="9525" marB="9525" anchor="ctr"/>
                </a:tc>
                <a:tc>
                  <a:txBody>
                    <a:bodyPr/>
                    <a:lstStyle/>
                    <a:p>
                      <a:pPr algn="ctr"/>
                      <a:r>
                        <a:rPr lang="en-US" sz="2000" b="1" dirty="0"/>
                        <a:t>10 - 12</a:t>
                      </a:r>
                    </a:p>
                  </a:txBody>
                  <a:tcPr marL="9525" marR="9525" marT="9525" marB="9525" anchor="ctr"/>
                </a:tc>
                <a:tc>
                  <a:txBody>
                    <a:bodyPr/>
                    <a:lstStyle/>
                    <a:p>
                      <a:pPr algn="ctr"/>
                      <a:r>
                        <a:rPr lang="en-US" sz="2000" b="1" dirty="0"/>
                        <a:t>12 - 14 </a:t>
                      </a:r>
                    </a:p>
                  </a:txBody>
                  <a:tcPr marL="9525" marR="9525" marT="9525" marB="9525" anchor="ctr"/>
                </a:tc>
                <a:extLst>
                  <a:ext uri="{0D108BD9-81ED-4DB2-BD59-A6C34878D82A}">
                    <a16:rowId xmlns:a16="http://schemas.microsoft.com/office/drawing/2014/main" val="10000"/>
                  </a:ext>
                </a:extLst>
              </a:tr>
              <a:tr h="598170">
                <a:tc>
                  <a:txBody>
                    <a:bodyPr/>
                    <a:lstStyle/>
                    <a:p>
                      <a:pPr algn="ctr"/>
                      <a:r>
                        <a:rPr lang="en-US" sz="2000" b="1" dirty="0"/>
                        <a:t>Number of Houses </a:t>
                      </a:r>
                    </a:p>
                  </a:txBody>
                  <a:tcPr marL="9525" marR="9525" marT="9525" marB="9525" anchor="ctr"/>
                </a:tc>
                <a:tc>
                  <a:txBody>
                    <a:bodyPr/>
                    <a:lstStyle/>
                    <a:p>
                      <a:pPr algn="ctr"/>
                      <a:r>
                        <a:rPr lang="en-US" sz="2000"/>
                        <a:t>1 </a:t>
                      </a:r>
                    </a:p>
                  </a:txBody>
                  <a:tcPr marL="9525" marR="9525" marT="9525" marB="9525" anchor="ctr"/>
                </a:tc>
                <a:tc>
                  <a:txBody>
                    <a:bodyPr/>
                    <a:lstStyle/>
                    <a:p>
                      <a:pPr algn="ctr"/>
                      <a:r>
                        <a:rPr lang="en-US" sz="2000" dirty="0"/>
                        <a:t>2</a:t>
                      </a:r>
                    </a:p>
                  </a:txBody>
                  <a:tcPr marL="9525" marR="9525" marT="9525" marB="9525" anchor="ctr"/>
                </a:tc>
                <a:tc>
                  <a:txBody>
                    <a:bodyPr/>
                    <a:lstStyle/>
                    <a:p>
                      <a:pPr algn="ctr"/>
                      <a:r>
                        <a:rPr lang="en-US" sz="2000" dirty="0"/>
                        <a:t>2</a:t>
                      </a:r>
                    </a:p>
                  </a:txBody>
                  <a:tcPr marL="9525" marR="9525" marT="9525" marB="9525" anchor="ctr"/>
                </a:tc>
                <a:tc>
                  <a:txBody>
                    <a:bodyPr/>
                    <a:lstStyle/>
                    <a:p>
                      <a:pPr algn="ctr"/>
                      <a:r>
                        <a:rPr lang="en-US" sz="2000" dirty="0"/>
                        <a:t>4 </a:t>
                      </a:r>
                    </a:p>
                  </a:txBody>
                  <a:tcPr marL="9525" marR="9525" marT="9525" marB="9525" anchor="ctr"/>
                </a:tc>
                <a:tc>
                  <a:txBody>
                    <a:bodyPr/>
                    <a:lstStyle/>
                    <a:p>
                      <a:pPr algn="ctr"/>
                      <a:r>
                        <a:rPr lang="en-US" sz="2000" dirty="0"/>
                        <a:t>6</a:t>
                      </a:r>
                    </a:p>
                  </a:txBody>
                  <a:tcPr marL="9525" marR="9525" marT="9525" marB="9525" anchor="ctr"/>
                </a:tc>
                <a:tc>
                  <a:txBody>
                    <a:bodyPr/>
                    <a:lstStyle/>
                    <a:p>
                      <a:pPr algn="ctr"/>
                      <a:r>
                        <a:rPr lang="en-US" sz="2000" dirty="0"/>
                        <a:t>2</a:t>
                      </a:r>
                    </a:p>
                  </a:txBody>
                  <a:tcPr marL="9525" marR="9525" marT="9525" marB="9525" anchor="ctr"/>
                </a:tc>
                <a:tc>
                  <a:txBody>
                    <a:bodyPr/>
                    <a:lstStyle/>
                    <a:p>
                      <a:pPr algn="ctr"/>
                      <a:r>
                        <a:rPr lang="en-US" sz="2000" dirty="0"/>
                        <a:t>3 </a:t>
                      </a:r>
                    </a:p>
                  </a:txBody>
                  <a:tcPr marL="9525" marR="9525" marT="9525" marB="9525"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846118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613258"/>
          </a:xfrm>
        </p:spPr>
        <p:txBody>
          <a:bodyPr/>
          <a:lstStyle/>
          <a:p>
            <a:r>
              <a:rPr lang="en-US" dirty="0"/>
              <a:t>Practice Questions: Mean</a:t>
            </a:r>
          </a:p>
        </p:txBody>
      </p:sp>
      <p:sp>
        <p:nvSpPr>
          <p:cNvPr id="3" name="Content Placeholder 2"/>
          <p:cNvSpPr>
            <a:spLocks noGrp="1"/>
          </p:cNvSpPr>
          <p:nvPr>
            <p:ph sz="quarter" idx="1"/>
          </p:nvPr>
        </p:nvSpPr>
        <p:spPr>
          <a:xfrm>
            <a:off x="609599" y="1011833"/>
            <a:ext cx="10747513" cy="4873752"/>
          </a:xfrm>
        </p:spPr>
        <p:txBody>
          <a:bodyPr/>
          <a:lstStyle/>
          <a:p>
            <a:r>
              <a:rPr lang="en-US" dirty="0"/>
              <a:t>The following table shows the number of plants in 20 houses in a group    . Find the mean number of plans per house                      </a:t>
            </a:r>
            <a:br>
              <a:rPr lang="en-US" dirty="0"/>
            </a:br>
            <a:r>
              <a:rPr lang="en-US" dirty="0"/>
              <a:t>                                                                                                           </a:t>
            </a:r>
            <a:br>
              <a:rPr lang="en-US" dirty="0"/>
            </a:br>
            <a:r>
              <a:rPr lang="en-US" dirty="0"/>
              <a:t>                                                              </a:t>
            </a:r>
          </a:p>
        </p:txBody>
      </p:sp>
      <p:sp>
        <p:nvSpPr>
          <p:cNvPr id="6" name="Slide Number Placeholder 5">
            <a:extLst>
              <a:ext uri="{FF2B5EF4-FFF2-40B4-BE49-F238E27FC236}">
                <a16:creationId xmlns:a16="http://schemas.microsoft.com/office/drawing/2014/main" id="{2BA9FE38-93A1-476A-9C14-5AA720F2F2B0}"/>
              </a:ext>
            </a:extLst>
          </p:cNvPr>
          <p:cNvSpPr>
            <a:spLocks noGrp="1"/>
          </p:cNvSpPr>
          <p:nvPr>
            <p:ph type="sldNum" sz="quarter" idx="15"/>
          </p:nvPr>
        </p:nvSpPr>
        <p:spPr/>
        <p:txBody>
          <a:bodyPr/>
          <a:lstStyle/>
          <a:p>
            <a:fld id="{B6F15528-21DE-4FAA-801E-634DDDAF4B2B}" type="slidenum">
              <a:rPr lang="en-US" smtClean="0"/>
              <a:pPr/>
              <a:t>47</a:t>
            </a:fld>
            <a:endParaRPr lang="en-US"/>
          </a:p>
        </p:txBody>
      </p:sp>
      <p:graphicFrame>
        <p:nvGraphicFramePr>
          <p:cNvPr id="4" name="Table 3"/>
          <p:cNvGraphicFramePr>
            <a:graphicFrameLocks noGrp="1"/>
          </p:cNvGraphicFramePr>
          <p:nvPr/>
        </p:nvGraphicFramePr>
        <p:xfrm>
          <a:off x="448809" y="2212952"/>
          <a:ext cx="11407776" cy="1196340"/>
        </p:xfrm>
        <a:graphic>
          <a:graphicData uri="http://schemas.openxmlformats.org/drawingml/2006/table">
            <a:tbl>
              <a:tblPr>
                <a:tableStyleId>{5940675A-B579-460E-94D1-54222C63F5DA}</a:tableStyleId>
              </a:tblPr>
              <a:tblGrid>
                <a:gridCol w="1425972">
                  <a:extLst>
                    <a:ext uri="{9D8B030D-6E8A-4147-A177-3AD203B41FA5}">
                      <a16:colId xmlns:a16="http://schemas.microsoft.com/office/drawing/2014/main" val="20000"/>
                    </a:ext>
                  </a:extLst>
                </a:gridCol>
                <a:gridCol w="1425972">
                  <a:extLst>
                    <a:ext uri="{9D8B030D-6E8A-4147-A177-3AD203B41FA5}">
                      <a16:colId xmlns:a16="http://schemas.microsoft.com/office/drawing/2014/main" val="20001"/>
                    </a:ext>
                  </a:extLst>
                </a:gridCol>
                <a:gridCol w="1425972">
                  <a:extLst>
                    <a:ext uri="{9D8B030D-6E8A-4147-A177-3AD203B41FA5}">
                      <a16:colId xmlns:a16="http://schemas.microsoft.com/office/drawing/2014/main" val="20002"/>
                    </a:ext>
                  </a:extLst>
                </a:gridCol>
                <a:gridCol w="1425972">
                  <a:extLst>
                    <a:ext uri="{9D8B030D-6E8A-4147-A177-3AD203B41FA5}">
                      <a16:colId xmlns:a16="http://schemas.microsoft.com/office/drawing/2014/main" val="20003"/>
                    </a:ext>
                  </a:extLst>
                </a:gridCol>
                <a:gridCol w="1425972">
                  <a:extLst>
                    <a:ext uri="{9D8B030D-6E8A-4147-A177-3AD203B41FA5}">
                      <a16:colId xmlns:a16="http://schemas.microsoft.com/office/drawing/2014/main" val="20004"/>
                    </a:ext>
                  </a:extLst>
                </a:gridCol>
                <a:gridCol w="1425972">
                  <a:extLst>
                    <a:ext uri="{9D8B030D-6E8A-4147-A177-3AD203B41FA5}">
                      <a16:colId xmlns:a16="http://schemas.microsoft.com/office/drawing/2014/main" val="20005"/>
                    </a:ext>
                  </a:extLst>
                </a:gridCol>
                <a:gridCol w="1425972">
                  <a:extLst>
                    <a:ext uri="{9D8B030D-6E8A-4147-A177-3AD203B41FA5}">
                      <a16:colId xmlns:a16="http://schemas.microsoft.com/office/drawing/2014/main" val="20006"/>
                    </a:ext>
                  </a:extLst>
                </a:gridCol>
                <a:gridCol w="1425972">
                  <a:extLst>
                    <a:ext uri="{9D8B030D-6E8A-4147-A177-3AD203B41FA5}">
                      <a16:colId xmlns:a16="http://schemas.microsoft.com/office/drawing/2014/main" val="20007"/>
                    </a:ext>
                  </a:extLst>
                </a:gridCol>
              </a:tblGrid>
              <a:tr h="598170">
                <a:tc>
                  <a:txBody>
                    <a:bodyPr/>
                    <a:lstStyle/>
                    <a:p>
                      <a:pPr algn="ctr"/>
                      <a:r>
                        <a:rPr lang="en-US" sz="1900" dirty="0"/>
                        <a:t>Number of Plants </a:t>
                      </a:r>
                    </a:p>
                  </a:txBody>
                  <a:tcPr marL="9525" marR="9525" marT="9525" marB="9525" anchor="ctr"/>
                </a:tc>
                <a:tc>
                  <a:txBody>
                    <a:bodyPr/>
                    <a:lstStyle/>
                    <a:p>
                      <a:pPr algn="ctr"/>
                      <a:r>
                        <a:rPr lang="en-US" sz="1900"/>
                        <a:t>0 - 2 </a:t>
                      </a:r>
                    </a:p>
                  </a:txBody>
                  <a:tcPr marL="9525" marR="9525" marT="9525" marB="9525" anchor="ctr"/>
                </a:tc>
                <a:tc>
                  <a:txBody>
                    <a:bodyPr/>
                    <a:lstStyle/>
                    <a:p>
                      <a:pPr algn="ctr"/>
                      <a:r>
                        <a:rPr lang="en-US" sz="1900"/>
                        <a:t>2 - 4</a:t>
                      </a:r>
                    </a:p>
                  </a:txBody>
                  <a:tcPr marL="9525" marR="9525" marT="9525" marB="9525" anchor="ctr"/>
                </a:tc>
                <a:tc>
                  <a:txBody>
                    <a:bodyPr/>
                    <a:lstStyle/>
                    <a:p>
                      <a:pPr algn="ctr"/>
                      <a:r>
                        <a:rPr lang="en-US" sz="1900"/>
                        <a:t>4 - 6</a:t>
                      </a:r>
                    </a:p>
                  </a:txBody>
                  <a:tcPr marL="9525" marR="9525" marT="9525" marB="9525" anchor="ctr"/>
                </a:tc>
                <a:tc>
                  <a:txBody>
                    <a:bodyPr/>
                    <a:lstStyle/>
                    <a:p>
                      <a:pPr algn="ctr"/>
                      <a:r>
                        <a:rPr lang="en-US" sz="1900"/>
                        <a:t>6 - 8 </a:t>
                      </a:r>
                    </a:p>
                  </a:txBody>
                  <a:tcPr marL="9525" marR="9525" marT="9525" marB="9525" anchor="ctr"/>
                </a:tc>
                <a:tc>
                  <a:txBody>
                    <a:bodyPr/>
                    <a:lstStyle/>
                    <a:p>
                      <a:pPr algn="ctr"/>
                      <a:r>
                        <a:rPr lang="en-US" sz="1900"/>
                        <a:t>8 - 10</a:t>
                      </a:r>
                    </a:p>
                  </a:txBody>
                  <a:tcPr marL="9525" marR="9525" marT="9525" marB="9525" anchor="ctr"/>
                </a:tc>
                <a:tc>
                  <a:txBody>
                    <a:bodyPr/>
                    <a:lstStyle/>
                    <a:p>
                      <a:pPr algn="ctr"/>
                      <a:r>
                        <a:rPr lang="en-US" sz="1900"/>
                        <a:t>10 - 12</a:t>
                      </a:r>
                    </a:p>
                  </a:txBody>
                  <a:tcPr marL="9525" marR="9525" marT="9525" marB="9525" anchor="ctr"/>
                </a:tc>
                <a:tc>
                  <a:txBody>
                    <a:bodyPr/>
                    <a:lstStyle/>
                    <a:p>
                      <a:pPr algn="ctr"/>
                      <a:r>
                        <a:rPr lang="en-US" sz="1900"/>
                        <a:t>12 - 14 </a:t>
                      </a:r>
                    </a:p>
                  </a:txBody>
                  <a:tcPr marL="9525" marR="9525" marT="9525" marB="9525" anchor="ctr"/>
                </a:tc>
                <a:extLst>
                  <a:ext uri="{0D108BD9-81ED-4DB2-BD59-A6C34878D82A}">
                    <a16:rowId xmlns:a16="http://schemas.microsoft.com/office/drawing/2014/main" val="10000"/>
                  </a:ext>
                </a:extLst>
              </a:tr>
              <a:tr h="598170">
                <a:tc>
                  <a:txBody>
                    <a:bodyPr/>
                    <a:lstStyle/>
                    <a:p>
                      <a:pPr algn="ctr"/>
                      <a:r>
                        <a:rPr lang="en-US" sz="1900" dirty="0"/>
                        <a:t>Number of Houses </a:t>
                      </a:r>
                    </a:p>
                  </a:txBody>
                  <a:tcPr marL="9525" marR="9525" marT="9525" marB="9525" anchor="ctr"/>
                </a:tc>
                <a:tc>
                  <a:txBody>
                    <a:bodyPr/>
                    <a:lstStyle/>
                    <a:p>
                      <a:pPr algn="ctr"/>
                      <a:r>
                        <a:rPr lang="en-US" sz="1900"/>
                        <a:t>1 </a:t>
                      </a:r>
                    </a:p>
                  </a:txBody>
                  <a:tcPr marL="9525" marR="9525" marT="9525" marB="9525" anchor="ctr"/>
                </a:tc>
                <a:tc>
                  <a:txBody>
                    <a:bodyPr/>
                    <a:lstStyle/>
                    <a:p>
                      <a:pPr algn="ctr"/>
                      <a:r>
                        <a:rPr lang="en-US" sz="1900"/>
                        <a:t>2</a:t>
                      </a:r>
                    </a:p>
                  </a:txBody>
                  <a:tcPr marL="9525" marR="9525" marT="9525" marB="9525" anchor="ctr"/>
                </a:tc>
                <a:tc>
                  <a:txBody>
                    <a:bodyPr/>
                    <a:lstStyle/>
                    <a:p>
                      <a:pPr algn="ctr"/>
                      <a:r>
                        <a:rPr lang="en-US" sz="1900"/>
                        <a:t>2</a:t>
                      </a:r>
                    </a:p>
                  </a:txBody>
                  <a:tcPr marL="9525" marR="9525" marT="9525" marB="9525" anchor="ctr"/>
                </a:tc>
                <a:tc>
                  <a:txBody>
                    <a:bodyPr/>
                    <a:lstStyle/>
                    <a:p>
                      <a:pPr algn="ctr"/>
                      <a:r>
                        <a:rPr lang="en-US" sz="1900"/>
                        <a:t>4 </a:t>
                      </a:r>
                    </a:p>
                  </a:txBody>
                  <a:tcPr marL="9525" marR="9525" marT="9525" marB="9525" anchor="ctr"/>
                </a:tc>
                <a:tc>
                  <a:txBody>
                    <a:bodyPr/>
                    <a:lstStyle/>
                    <a:p>
                      <a:pPr algn="ctr"/>
                      <a:r>
                        <a:rPr lang="en-US" sz="1900"/>
                        <a:t>6</a:t>
                      </a:r>
                    </a:p>
                  </a:txBody>
                  <a:tcPr marL="9525" marR="9525" marT="9525" marB="9525" anchor="ctr"/>
                </a:tc>
                <a:tc>
                  <a:txBody>
                    <a:bodyPr/>
                    <a:lstStyle/>
                    <a:p>
                      <a:pPr algn="ctr"/>
                      <a:r>
                        <a:rPr lang="en-US" sz="1900"/>
                        <a:t>2</a:t>
                      </a:r>
                    </a:p>
                  </a:txBody>
                  <a:tcPr marL="9525" marR="9525" marT="9525" marB="9525" anchor="ctr"/>
                </a:tc>
                <a:tc>
                  <a:txBody>
                    <a:bodyPr/>
                    <a:lstStyle/>
                    <a:p>
                      <a:pPr algn="ctr"/>
                      <a:r>
                        <a:rPr lang="en-US" sz="1900" dirty="0"/>
                        <a:t>3 </a:t>
                      </a:r>
                    </a:p>
                  </a:txBody>
                  <a:tcPr marL="9525" marR="9525" marT="9525" marB="9525" anchor="ct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nvGraphicFramePr>
        <p:xfrm>
          <a:off x="371061" y="3739673"/>
          <a:ext cx="11365780" cy="2758440"/>
        </p:xfrm>
        <a:graphic>
          <a:graphicData uri="http://schemas.openxmlformats.org/drawingml/2006/table">
            <a:tbl>
              <a:tblPr>
                <a:tableStyleId>{5940675A-B579-460E-94D1-54222C63F5DA}</a:tableStyleId>
              </a:tblPr>
              <a:tblGrid>
                <a:gridCol w="2810662">
                  <a:extLst>
                    <a:ext uri="{9D8B030D-6E8A-4147-A177-3AD203B41FA5}">
                      <a16:colId xmlns:a16="http://schemas.microsoft.com/office/drawing/2014/main" val="20000"/>
                    </a:ext>
                  </a:extLst>
                </a:gridCol>
                <a:gridCol w="2851706">
                  <a:extLst>
                    <a:ext uri="{9D8B030D-6E8A-4147-A177-3AD203B41FA5}">
                      <a16:colId xmlns:a16="http://schemas.microsoft.com/office/drawing/2014/main" val="20001"/>
                    </a:ext>
                  </a:extLst>
                </a:gridCol>
                <a:gridCol w="2851706">
                  <a:extLst>
                    <a:ext uri="{9D8B030D-6E8A-4147-A177-3AD203B41FA5}">
                      <a16:colId xmlns:a16="http://schemas.microsoft.com/office/drawing/2014/main" val="20002"/>
                    </a:ext>
                  </a:extLst>
                </a:gridCol>
                <a:gridCol w="2851706">
                  <a:extLst>
                    <a:ext uri="{9D8B030D-6E8A-4147-A177-3AD203B41FA5}">
                      <a16:colId xmlns:a16="http://schemas.microsoft.com/office/drawing/2014/main" val="20003"/>
                    </a:ext>
                  </a:extLst>
                </a:gridCol>
              </a:tblGrid>
              <a:tr h="592978">
                <a:tc>
                  <a:txBody>
                    <a:bodyPr/>
                    <a:lstStyle/>
                    <a:p>
                      <a:pPr algn="ctr"/>
                      <a:r>
                        <a:rPr lang="en-US" sz="1900" dirty="0"/>
                        <a:t>Number of Plant </a:t>
                      </a:r>
                    </a:p>
                  </a:txBody>
                  <a:tcPr marL="9525" marR="9525" marT="9525" marB="9525" anchor="ctr"/>
                </a:tc>
                <a:tc>
                  <a:txBody>
                    <a:bodyPr/>
                    <a:lstStyle/>
                    <a:p>
                      <a:pPr algn="ctr"/>
                      <a:r>
                        <a:rPr lang="en-US" sz="1900"/>
                        <a:t>Number of Houses </a:t>
                      </a:r>
                      <a:br>
                        <a:rPr lang="en-US" sz="1900"/>
                      </a:br>
                      <a:r>
                        <a:rPr lang="en-US" sz="1900"/>
                        <a:t>(f</a:t>
                      </a:r>
                      <a:r>
                        <a:rPr lang="en-US" sz="1900" baseline="-25000"/>
                        <a:t>i</a:t>
                      </a:r>
                      <a:r>
                        <a:rPr lang="en-US" sz="1900"/>
                        <a:t>) </a:t>
                      </a:r>
                    </a:p>
                  </a:txBody>
                  <a:tcPr marL="9525" marR="9525" marT="9525" marB="9525" anchor="ctr"/>
                </a:tc>
                <a:tc>
                  <a:txBody>
                    <a:bodyPr/>
                    <a:lstStyle/>
                    <a:p>
                      <a:pPr algn="ctr"/>
                      <a:r>
                        <a:rPr lang="en-US" sz="1900"/>
                        <a:t>Class Mark </a:t>
                      </a:r>
                      <a:br>
                        <a:rPr lang="en-US" sz="1900"/>
                      </a:br>
                      <a:r>
                        <a:rPr lang="en-US" sz="1900"/>
                        <a:t>(x</a:t>
                      </a:r>
                      <a:r>
                        <a:rPr lang="en-US" sz="1900" baseline="-25000"/>
                        <a:t>i</a:t>
                      </a:r>
                      <a:r>
                        <a:rPr lang="en-US" sz="1900"/>
                        <a:t>)</a:t>
                      </a:r>
                    </a:p>
                  </a:txBody>
                  <a:tcPr marL="9525" marR="9525" marT="9525" marB="9525" anchor="ctr"/>
                </a:tc>
                <a:tc>
                  <a:txBody>
                    <a:bodyPr/>
                    <a:lstStyle/>
                    <a:p>
                      <a:pPr algn="ctr"/>
                      <a:r>
                        <a:rPr lang="en-US" sz="1900"/>
                        <a:t>f</a:t>
                      </a:r>
                      <a:r>
                        <a:rPr lang="en-US" sz="1900" baseline="-25000"/>
                        <a:t>i</a:t>
                      </a:r>
                      <a:r>
                        <a:rPr lang="en-US" sz="1900"/>
                        <a:t>x</a:t>
                      </a:r>
                      <a:r>
                        <a:rPr lang="en-US" sz="1900" baseline="-25000"/>
                        <a:t>i</a:t>
                      </a:r>
                      <a:endParaRPr lang="en-US" sz="1900"/>
                    </a:p>
                  </a:txBody>
                  <a:tcPr marL="9525" marR="9525" marT="9525" marB="9525" anchor="ctr"/>
                </a:tc>
                <a:extLst>
                  <a:ext uri="{0D108BD9-81ED-4DB2-BD59-A6C34878D82A}">
                    <a16:rowId xmlns:a16="http://schemas.microsoft.com/office/drawing/2014/main" val="10000"/>
                  </a:ext>
                </a:extLst>
              </a:tr>
              <a:tr h="305931">
                <a:tc>
                  <a:txBody>
                    <a:bodyPr/>
                    <a:lstStyle/>
                    <a:p>
                      <a:pPr algn="ctr"/>
                      <a:r>
                        <a:rPr lang="en-US" sz="1900" dirty="0"/>
                        <a:t>0 - 2 </a:t>
                      </a:r>
                    </a:p>
                  </a:txBody>
                  <a:tcPr marL="9525" marR="9525" marT="9525" marB="9525" anchor="ctr"/>
                </a:tc>
                <a:tc>
                  <a:txBody>
                    <a:bodyPr/>
                    <a:lstStyle/>
                    <a:p>
                      <a:pPr algn="ctr"/>
                      <a:r>
                        <a:rPr lang="en-US" sz="1900" dirty="0"/>
                        <a:t>1</a:t>
                      </a:r>
                    </a:p>
                  </a:txBody>
                  <a:tcPr marL="9525" marR="9525" marT="9525" marB="9525" anchor="ctr"/>
                </a:tc>
                <a:tc>
                  <a:txBody>
                    <a:bodyPr/>
                    <a:lstStyle/>
                    <a:p>
                      <a:pPr algn="ctr"/>
                      <a:r>
                        <a:rPr lang="en-US" sz="1900"/>
                        <a:t>1</a:t>
                      </a:r>
                    </a:p>
                  </a:txBody>
                  <a:tcPr marL="9525" marR="9525" marT="9525" marB="9525" anchor="ctr"/>
                </a:tc>
                <a:tc>
                  <a:txBody>
                    <a:bodyPr/>
                    <a:lstStyle/>
                    <a:p>
                      <a:pPr algn="ctr"/>
                      <a:r>
                        <a:rPr lang="en-US" sz="1900"/>
                        <a:t>1 × 1 = 1</a:t>
                      </a:r>
                    </a:p>
                  </a:txBody>
                  <a:tcPr marL="9525" marR="9525" marT="9525" marB="9525" anchor="ctr"/>
                </a:tc>
                <a:extLst>
                  <a:ext uri="{0D108BD9-81ED-4DB2-BD59-A6C34878D82A}">
                    <a16:rowId xmlns:a16="http://schemas.microsoft.com/office/drawing/2014/main" val="10001"/>
                  </a:ext>
                </a:extLst>
              </a:tr>
              <a:tr h="305931">
                <a:tc>
                  <a:txBody>
                    <a:bodyPr/>
                    <a:lstStyle/>
                    <a:p>
                      <a:pPr algn="ctr"/>
                      <a:r>
                        <a:rPr lang="en-US" sz="1900"/>
                        <a:t>2 - 4</a:t>
                      </a:r>
                    </a:p>
                  </a:txBody>
                  <a:tcPr marL="9525" marR="9525" marT="9525" marB="9525" anchor="ctr"/>
                </a:tc>
                <a:tc>
                  <a:txBody>
                    <a:bodyPr/>
                    <a:lstStyle/>
                    <a:p>
                      <a:pPr algn="ctr"/>
                      <a:r>
                        <a:rPr lang="en-US" sz="1900" dirty="0"/>
                        <a:t>2 </a:t>
                      </a:r>
                    </a:p>
                  </a:txBody>
                  <a:tcPr marL="9525" marR="9525" marT="9525" marB="9525" anchor="ctr"/>
                </a:tc>
                <a:tc>
                  <a:txBody>
                    <a:bodyPr/>
                    <a:lstStyle/>
                    <a:p>
                      <a:pPr algn="ctr"/>
                      <a:r>
                        <a:rPr lang="en-US" sz="1900" dirty="0"/>
                        <a:t>3</a:t>
                      </a:r>
                    </a:p>
                  </a:txBody>
                  <a:tcPr marL="9525" marR="9525" marT="9525" marB="9525" anchor="ctr"/>
                </a:tc>
                <a:tc>
                  <a:txBody>
                    <a:bodyPr/>
                    <a:lstStyle/>
                    <a:p>
                      <a:pPr algn="ctr"/>
                      <a:r>
                        <a:rPr lang="en-US" sz="1900"/>
                        <a:t>2 × 3 = 6</a:t>
                      </a:r>
                    </a:p>
                  </a:txBody>
                  <a:tcPr marL="9525" marR="9525" marT="9525" marB="9525" anchor="ctr"/>
                </a:tc>
                <a:extLst>
                  <a:ext uri="{0D108BD9-81ED-4DB2-BD59-A6C34878D82A}">
                    <a16:rowId xmlns:a16="http://schemas.microsoft.com/office/drawing/2014/main" val="10002"/>
                  </a:ext>
                </a:extLst>
              </a:tr>
              <a:tr h="305931">
                <a:tc>
                  <a:txBody>
                    <a:bodyPr/>
                    <a:lstStyle/>
                    <a:p>
                      <a:pPr algn="ctr"/>
                      <a:r>
                        <a:rPr lang="en-US" sz="1900"/>
                        <a:t>4 - 6</a:t>
                      </a:r>
                    </a:p>
                  </a:txBody>
                  <a:tcPr marL="9525" marR="9525" marT="9525" marB="9525" anchor="ctr"/>
                </a:tc>
                <a:tc>
                  <a:txBody>
                    <a:bodyPr/>
                    <a:lstStyle/>
                    <a:p>
                      <a:pPr algn="ctr"/>
                      <a:r>
                        <a:rPr lang="en-US" sz="1900"/>
                        <a:t>2 </a:t>
                      </a:r>
                    </a:p>
                  </a:txBody>
                  <a:tcPr marL="9525" marR="9525" marT="9525" marB="9525" anchor="ctr"/>
                </a:tc>
                <a:tc>
                  <a:txBody>
                    <a:bodyPr/>
                    <a:lstStyle/>
                    <a:p>
                      <a:pPr algn="ctr"/>
                      <a:r>
                        <a:rPr lang="en-US" sz="1900" dirty="0"/>
                        <a:t>5</a:t>
                      </a:r>
                    </a:p>
                  </a:txBody>
                  <a:tcPr marL="9525" marR="9525" marT="9525" marB="9525" anchor="ctr"/>
                </a:tc>
                <a:tc>
                  <a:txBody>
                    <a:bodyPr/>
                    <a:lstStyle/>
                    <a:p>
                      <a:pPr algn="ctr"/>
                      <a:r>
                        <a:rPr lang="en-US" sz="1900"/>
                        <a:t>2 × 5 = 10</a:t>
                      </a:r>
                    </a:p>
                  </a:txBody>
                  <a:tcPr marL="9525" marR="9525" marT="9525" marB="9525" anchor="ctr"/>
                </a:tc>
                <a:extLst>
                  <a:ext uri="{0D108BD9-81ED-4DB2-BD59-A6C34878D82A}">
                    <a16:rowId xmlns:a16="http://schemas.microsoft.com/office/drawing/2014/main" val="10003"/>
                  </a:ext>
                </a:extLst>
              </a:tr>
              <a:tr h="305931">
                <a:tc>
                  <a:txBody>
                    <a:bodyPr/>
                    <a:lstStyle/>
                    <a:p>
                      <a:pPr algn="ctr"/>
                      <a:r>
                        <a:rPr lang="en-US" sz="1900"/>
                        <a:t>6 - 8</a:t>
                      </a:r>
                    </a:p>
                  </a:txBody>
                  <a:tcPr marL="9525" marR="9525" marT="9525" marB="9525" anchor="ctr"/>
                </a:tc>
                <a:tc>
                  <a:txBody>
                    <a:bodyPr/>
                    <a:lstStyle/>
                    <a:p>
                      <a:pPr algn="ctr"/>
                      <a:r>
                        <a:rPr lang="en-US" sz="1900"/>
                        <a:t>4 </a:t>
                      </a:r>
                    </a:p>
                  </a:txBody>
                  <a:tcPr marL="9525" marR="9525" marT="9525" marB="9525" anchor="ctr"/>
                </a:tc>
                <a:tc>
                  <a:txBody>
                    <a:bodyPr/>
                    <a:lstStyle/>
                    <a:p>
                      <a:pPr algn="ctr"/>
                      <a:r>
                        <a:rPr lang="en-US" sz="1900" dirty="0"/>
                        <a:t>7</a:t>
                      </a:r>
                    </a:p>
                  </a:txBody>
                  <a:tcPr marL="9525" marR="9525" marT="9525" marB="9525" anchor="ctr"/>
                </a:tc>
                <a:tc>
                  <a:txBody>
                    <a:bodyPr/>
                    <a:lstStyle/>
                    <a:p>
                      <a:pPr algn="ctr"/>
                      <a:r>
                        <a:rPr lang="en-US" sz="1900"/>
                        <a:t>4 × 7 = 28</a:t>
                      </a:r>
                    </a:p>
                  </a:txBody>
                  <a:tcPr marL="9525" marR="9525" marT="9525" marB="9525" anchor="ctr"/>
                </a:tc>
                <a:extLst>
                  <a:ext uri="{0D108BD9-81ED-4DB2-BD59-A6C34878D82A}">
                    <a16:rowId xmlns:a16="http://schemas.microsoft.com/office/drawing/2014/main" val="10004"/>
                  </a:ext>
                </a:extLst>
              </a:tr>
              <a:tr h="305931">
                <a:tc>
                  <a:txBody>
                    <a:bodyPr/>
                    <a:lstStyle/>
                    <a:p>
                      <a:pPr algn="ctr"/>
                      <a:r>
                        <a:rPr lang="en-US" sz="1900"/>
                        <a:t>8 - 10</a:t>
                      </a:r>
                    </a:p>
                  </a:txBody>
                  <a:tcPr marL="9525" marR="9525" marT="9525" marB="9525" anchor="ctr"/>
                </a:tc>
                <a:tc>
                  <a:txBody>
                    <a:bodyPr/>
                    <a:lstStyle/>
                    <a:p>
                      <a:pPr algn="ctr"/>
                      <a:r>
                        <a:rPr lang="en-US" sz="1900"/>
                        <a:t>6 </a:t>
                      </a:r>
                    </a:p>
                  </a:txBody>
                  <a:tcPr marL="9525" marR="9525" marT="9525" marB="9525" anchor="ctr"/>
                </a:tc>
                <a:tc>
                  <a:txBody>
                    <a:bodyPr/>
                    <a:lstStyle/>
                    <a:p>
                      <a:pPr algn="ctr"/>
                      <a:r>
                        <a:rPr lang="en-US" sz="1900" dirty="0"/>
                        <a:t>9</a:t>
                      </a:r>
                    </a:p>
                  </a:txBody>
                  <a:tcPr marL="9525" marR="9525" marT="9525" marB="9525" anchor="ctr"/>
                </a:tc>
                <a:tc>
                  <a:txBody>
                    <a:bodyPr/>
                    <a:lstStyle/>
                    <a:p>
                      <a:pPr algn="ctr"/>
                      <a:r>
                        <a:rPr lang="en-US" sz="1900"/>
                        <a:t>6 × 9 = 54</a:t>
                      </a:r>
                    </a:p>
                  </a:txBody>
                  <a:tcPr marL="9525" marR="9525" marT="9525" marB="9525" anchor="ctr"/>
                </a:tc>
                <a:extLst>
                  <a:ext uri="{0D108BD9-81ED-4DB2-BD59-A6C34878D82A}">
                    <a16:rowId xmlns:a16="http://schemas.microsoft.com/office/drawing/2014/main" val="10005"/>
                  </a:ext>
                </a:extLst>
              </a:tr>
              <a:tr h="305931">
                <a:tc>
                  <a:txBody>
                    <a:bodyPr/>
                    <a:lstStyle/>
                    <a:p>
                      <a:pPr algn="ctr"/>
                      <a:r>
                        <a:rPr lang="en-US" sz="1900"/>
                        <a:t>10 - 12</a:t>
                      </a:r>
                    </a:p>
                  </a:txBody>
                  <a:tcPr marL="9525" marR="9525" marT="9525" marB="9525" anchor="ctr"/>
                </a:tc>
                <a:tc>
                  <a:txBody>
                    <a:bodyPr/>
                    <a:lstStyle/>
                    <a:p>
                      <a:pPr algn="ctr"/>
                      <a:r>
                        <a:rPr lang="en-US" sz="1900"/>
                        <a:t>2 </a:t>
                      </a:r>
                    </a:p>
                  </a:txBody>
                  <a:tcPr marL="9525" marR="9525" marT="9525" marB="9525" anchor="ctr"/>
                </a:tc>
                <a:tc>
                  <a:txBody>
                    <a:bodyPr/>
                    <a:lstStyle/>
                    <a:p>
                      <a:pPr algn="ctr"/>
                      <a:r>
                        <a:rPr lang="en-US" sz="1900" dirty="0"/>
                        <a:t>11</a:t>
                      </a:r>
                    </a:p>
                  </a:txBody>
                  <a:tcPr marL="9525" marR="9525" marT="9525" marB="9525" anchor="ctr"/>
                </a:tc>
                <a:tc>
                  <a:txBody>
                    <a:bodyPr/>
                    <a:lstStyle/>
                    <a:p>
                      <a:pPr algn="ctr"/>
                      <a:r>
                        <a:rPr lang="en-US" sz="1900" dirty="0"/>
                        <a:t>2 × 11 = 22</a:t>
                      </a:r>
                    </a:p>
                  </a:txBody>
                  <a:tcPr marL="9525" marR="9525" marT="9525" marB="9525" anchor="ctr"/>
                </a:tc>
                <a:extLst>
                  <a:ext uri="{0D108BD9-81ED-4DB2-BD59-A6C34878D82A}">
                    <a16:rowId xmlns:a16="http://schemas.microsoft.com/office/drawing/2014/main" val="10006"/>
                  </a:ext>
                </a:extLst>
              </a:tr>
              <a:tr h="305931">
                <a:tc>
                  <a:txBody>
                    <a:bodyPr/>
                    <a:lstStyle/>
                    <a:p>
                      <a:pPr algn="ctr"/>
                      <a:r>
                        <a:rPr lang="en-US" sz="1900"/>
                        <a:t>12 -14</a:t>
                      </a:r>
                    </a:p>
                  </a:txBody>
                  <a:tcPr marL="9525" marR="9525" marT="9525" marB="9525" anchor="ctr"/>
                </a:tc>
                <a:tc>
                  <a:txBody>
                    <a:bodyPr/>
                    <a:lstStyle/>
                    <a:p>
                      <a:pPr algn="ctr"/>
                      <a:r>
                        <a:rPr lang="en-US" sz="1900"/>
                        <a:t>3 </a:t>
                      </a:r>
                    </a:p>
                  </a:txBody>
                  <a:tcPr marL="9525" marR="9525" marT="9525" marB="9525" anchor="ctr"/>
                </a:tc>
                <a:tc>
                  <a:txBody>
                    <a:bodyPr/>
                    <a:lstStyle/>
                    <a:p>
                      <a:pPr algn="ctr"/>
                      <a:r>
                        <a:rPr lang="en-US" sz="1900"/>
                        <a:t>13</a:t>
                      </a:r>
                    </a:p>
                  </a:txBody>
                  <a:tcPr marL="9525" marR="9525" marT="9525" marB="9525" anchor="ctr"/>
                </a:tc>
                <a:tc>
                  <a:txBody>
                    <a:bodyPr/>
                    <a:lstStyle/>
                    <a:p>
                      <a:pPr algn="ctr"/>
                      <a:r>
                        <a:rPr lang="en-US" sz="1900" dirty="0"/>
                        <a:t>3 × 13 = 39</a:t>
                      </a:r>
                    </a:p>
                  </a:txBody>
                  <a:tcPr marL="9525" marR="9525" marT="9525" marB="9525"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035175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637140"/>
          </a:xfrm>
        </p:spPr>
        <p:txBody>
          <a:bodyPr/>
          <a:lstStyle/>
          <a:p>
            <a:r>
              <a:rPr lang="en-US" dirty="0"/>
              <a:t>Practice Questions: Mean</a:t>
            </a:r>
          </a:p>
        </p:txBody>
      </p:sp>
      <p:sp>
        <p:nvSpPr>
          <p:cNvPr id="3" name="Content Placeholder 2"/>
          <p:cNvSpPr>
            <a:spLocks noGrp="1"/>
          </p:cNvSpPr>
          <p:nvPr>
            <p:ph sz="quarter" idx="1"/>
          </p:nvPr>
        </p:nvSpPr>
        <p:spPr>
          <a:xfrm>
            <a:off x="609599" y="911778"/>
            <a:ext cx="10734261" cy="5562174"/>
          </a:xfrm>
        </p:spPr>
        <p:txBody>
          <a:bodyPr/>
          <a:lstStyle/>
          <a:p>
            <a:r>
              <a:rPr lang="en-US" dirty="0"/>
              <a:t>The following table shows the number of plants in 20 houses in a group. </a:t>
            </a:r>
            <a:r>
              <a:rPr lang="en-US" b="1" dirty="0"/>
              <a:t>Find the mean number of plans per house       </a:t>
            </a:r>
            <a:r>
              <a:rPr lang="en-US" dirty="0"/>
              <a:t>               </a:t>
            </a:r>
            <a:br>
              <a:rPr lang="en-US" dirty="0"/>
            </a:br>
            <a:r>
              <a:rPr lang="en-US" dirty="0"/>
              <a:t>                                                                                                           </a:t>
            </a:r>
            <a:br>
              <a:rPr lang="en-US" dirty="0"/>
            </a:br>
            <a:r>
              <a:rPr lang="en-US" dirty="0"/>
              <a:t>                                                              </a:t>
            </a:r>
          </a:p>
        </p:txBody>
      </p:sp>
      <p:sp>
        <p:nvSpPr>
          <p:cNvPr id="4" name="Slide Number Placeholder 3">
            <a:extLst>
              <a:ext uri="{FF2B5EF4-FFF2-40B4-BE49-F238E27FC236}">
                <a16:creationId xmlns:a16="http://schemas.microsoft.com/office/drawing/2014/main" id="{12F09DFE-0632-4D67-A5C8-398A0447223A}"/>
              </a:ext>
            </a:extLst>
          </p:cNvPr>
          <p:cNvSpPr>
            <a:spLocks noGrp="1"/>
          </p:cNvSpPr>
          <p:nvPr>
            <p:ph type="sldNum" sz="quarter" idx="15"/>
          </p:nvPr>
        </p:nvSpPr>
        <p:spPr/>
        <p:txBody>
          <a:bodyPr/>
          <a:lstStyle/>
          <a:p>
            <a:fld id="{B6F15528-21DE-4FAA-801E-634DDDAF4B2B}" type="slidenum">
              <a:rPr lang="en-US" smtClean="0"/>
              <a:pPr/>
              <a:t>48</a:t>
            </a:fld>
            <a:endParaRPr lang="en-US"/>
          </a:p>
        </p:txBody>
      </p:sp>
      <p:graphicFrame>
        <p:nvGraphicFramePr>
          <p:cNvPr id="5" name="Table 4"/>
          <p:cNvGraphicFramePr>
            <a:graphicFrameLocks noGrp="1"/>
          </p:cNvGraphicFramePr>
          <p:nvPr/>
        </p:nvGraphicFramePr>
        <p:xfrm>
          <a:off x="489856" y="2313645"/>
          <a:ext cx="11366728" cy="2758440"/>
        </p:xfrm>
        <a:graphic>
          <a:graphicData uri="http://schemas.openxmlformats.org/drawingml/2006/table">
            <a:tbl>
              <a:tblPr>
                <a:tableStyleId>{5940675A-B579-460E-94D1-54222C63F5DA}</a:tableStyleId>
              </a:tblPr>
              <a:tblGrid>
                <a:gridCol w="2810896">
                  <a:extLst>
                    <a:ext uri="{9D8B030D-6E8A-4147-A177-3AD203B41FA5}">
                      <a16:colId xmlns:a16="http://schemas.microsoft.com/office/drawing/2014/main" val="20000"/>
                    </a:ext>
                  </a:extLst>
                </a:gridCol>
                <a:gridCol w="2851944">
                  <a:extLst>
                    <a:ext uri="{9D8B030D-6E8A-4147-A177-3AD203B41FA5}">
                      <a16:colId xmlns:a16="http://schemas.microsoft.com/office/drawing/2014/main" val="20001"/>
                    </a:ext>
                  </a:extLst>
                </a:gridCol>
                <a:gridCol w="2851944">
                  <a:extLst>
                    <a:ext uri="{9D8B030D-6E8A-4147-A177-3AD203B41FA5}">
                      <a16:colId xmlns:a16="http://schemas.microsoft.com/office/drawing/2014/main" val="20002"/>
                    </a:ext>
                  </a:extLst>
                </a:gridCol>
                <a:gridCol w="2851944">
                  <a:extLst>
                    <a:ext uri="{9D8B030D-6E8A-4147-A177-3AD203B41FA5}">
                      <a16:colId xmlns:a16="http://schemas.microsoft.com/office/drawing/2014/main" val="20003"/>
                    </a:ext>
                  </a:extLst>
                </a:gridCol>
              </a:tblGrid>
              <a:tr h="598170">
                <a:tc>
                  <a:txBody>
                    <a:bodyPr/>
                    <a:lstStyle/>
                    <a:p>
                      <a:pPr algn="ctr"/>
                      <a:r>
                        <a:rPr lang="en-US" sz="1900" b="1" dirty="0"/>
                        <a:t>Number of Plant </a:t>
                      </a:r>
                    </a:p>
                  </a:txBody>
                  <a:tcPr marL="9525" marR="9525" marT="9525" marB="9525" anchor="ctr"/>
                </a:tc>
                <a:tc>
                  <a:txBody>
                    <a:bodyPr/>
                    <a:lstStyle/>
                    <a:p>
                      <a:pPr algn="ctr"/>
                      <a:r>
                        <a:rPr lang="en-US" sz="1900" b="1" dirty="0"/>
                        <a:t>Number of Houses </a:t>
                      </a:r>
                      <a:br>
                        <a:rPr lang="en-US" sz="1900" b="1" dirty="0"/>
                      </a:br>
                      <a:r>
                        <a:rPr lang="en-US" sz="1900" b="1" dirty="0"/>
                        <a:t>(f</a:t>
                      </a:r>
                      <a:r>
                        <a:rPr lang="en-US" sz="1900" b="1" baseline="-25000" dirty="0"/>
                        <a:t>i</a:t>
                      </a:r>
                      <a:r>
                        <a:rPr lang="en-US" sz="1900" b="1" dirty="0"/>
                        <a:t>) </a:t>
                      </a:r>
                    </a:p>
                  </a:txBody>
                  <a:tcPr marL="9525" marR="9525" marT="9525" marB="9525" anchor="ctr"/>
                </a:tc>
                <a:tc>
                  <a:txBody>
                    <a:bodyPr/>
                    <a:lstStyle/>
                    <a:p>
                      <a:pPr algn="ctr"/>
                      <a:r>
                        <a:rPr lang="en-US" sz="1900" b="1" dirty="0"/>
                        <a:t>Class Mark </a:t>
                      </a:r>
                      <a:br>
                        <a:rPr lang="en-US" sz="1900" b="1" dirty="0"/>
                      </a:br>
                      <a:r>
                        <a:rPr lang="en-US" sz="1900" b="1" dirty="0"/>
                        <a:t>(x</a:t>
                      </a:r>
                      <a:r>
                        <a:rPr lang="en-US" sz="1900" b="1" baseline="-25000" dirty="0"/>
                        <a:t>i</a:t>
                      </a:r>
                      <a:r>
                        <a:rPr lang="en-US" sz="1900" b="1" dirty="0"/>
                        <a:t>)</a:t>
                      </a:r>
                    </a:p>
                  </a:txBody>
                  <a:tcPr marL="9525" marR="9525" marT="9525" marB="9525" anchor="ctr"/>
                </a:tc>
                <a:tc>
                  <a:txBody>
                    <a:bodyPr/>
                    <a:lstStyle/>
                    <a:p>
                      <a:pPr algn="ctr"/>
                      <a:r>
                        <a:rPr lang="en-US" sz="1900" b="1" dirty="0" err="1"/>
                        <a:t>f</a:t>
                      </a:r>
                      <a:r>
                        <a:rPr lang="en-US" sz="1900" b="1" baseline="-25000" dirty="0" err="1"/>
                        <a:t>i</a:t>
                      </a:r>
                      <a:r>
                        <a:rPr lang="en-US" sz="1900" b="1" dirty="0" err="1"/>
                        <a:t>x</a:t>
                      </a:r>
                      <a:r>
                        <a:rPr lang="en-US" sz="1900" b="1" baseline="-25000" dirty="0" err="1"/>
                        <a:t>i</a:t>
                      </a:r>
                      <a:endParaRPr lang="en-US" sz="1900" b="1" dirty="0"/>
                    </a:p>
                  </a:txBody>
                  <a:tcPr marL="9525" marR="9525" marT="9525" marB="9525" anchor="ctr"/>
                </a:tc>
                <a:extLst>
                  <a:ext uri="{0D108BD9-81ED-4DB2-BD59-A6C34878D82A}">
                    <a16:rowId xmlns:a16="http://schemas.microsoft.com/office/drawing/2014/main" val="10000"/>
                  </a:ext>
                </a:extLst>
              </a:tr>
              <a:tr h="308610">
                <a:tc>
                  <a:txBody>
                    <a:bodyPr/>
                    <a:lstStyle/>
                    <a:p>
                      <a:pPr algn="ctr"/>
                      <a:r>
                        <a:rPr lang="en-US" sz="1900" dirty="0"/>
                        <a:t>0 - 2 </a:t>
                      </a:r>
                    </a:p>
                  </a:txBody>
                  <a:tcPr marL="9525" marR="9525" marT="9525" marB="9525" anchor="ctr"/>
                </a:tc>
                <a:tc>
                  <a:txBody>
                    <a:bodyPr/>
                    <a:lstStyle/>
                    <a:p>
                      <a:pPr algn="ctr"/>
                      <a:r>
                        <a:rPr lang="en-US" sz="1900" dirty="0"/>
                        <a:t>1</a:t>
                      </a:r>
                    </a:p>
                  </a:txBody>
                  <a:tcPr marL="9525" marR="9525" marT="9525" marB="9525" anchor="ctr"/>
                </a:tc>
                <a:tc>
                  <a:txBody>
                    <a:bodyPr/>
                    <a:lstStyle/>
                    <a:p>
                      <a:pPr algn="ctr"/>
                      <a:r>
                        <a:rPr lang="en-US" sz="1900"/>
                        <a:t>1</a:t>
                      </a:r>
                    </a:p>
                  </a:txBody>
                  <a:tcPr marL="9525" marR="9525" marT="9525" marB="9525" anchor="ctr"/>
                </a:tc>
                <a:tc>
                  <a:txBody>
                    <a:bodyPr/>
                    <a:lstStyle/>
                    <a:p>
                      <a:pPr algn="ctr"/>
                      <a:r>
                        <a:rPr lang="en-US" sz="1900"/>
                        <a:t>1 × 1 = 1</a:t>
                      </a:r>
                    </a:p>
                  </a:txBody>
                  <a:tcPr marL="9525" marR="9525" marT="9525" marB="9525" anchor="ctr"/>
                </a:tc>
                <a:extLst>
                  <a:ext uri="{0D108BD9-81ED-4DB2-BD59-A6C34878D82A}">
                    <a16:rowId xmlns:a16="http://schemas.microsoft.com/office/drawing/2014/main" val="10001"/>
                  </a:ext>
                </a:extLst>
              </a:tr>
              <a:tr h="308610">
                <a:tc>
                  <a:txBody>
                    <a:bodyPr/>
                    <a:lstStyle/>
                    <a:p>
                      <a:pPr algn="ctr"/>
                      <a:r>
                        <a:rPr lang="en-US" sz="1900"/>
                        <a:t>2 - 4</a:t>
                      </a:r>
                    </a:p>
                  </a:txBody>
                  <a:tcPr marL="9525" marR="9525" marT="9525" marB="9525" anchor="ctr"/>
                </a:tc>
                <a:tc>
                  <a:txBody>
                    <a:bodyPr/>
                    <a:lstStyle/>
                    <a:p>
                      <a:pPr algn="ctr"/>
                      <a:r>
                        <a:rPr lang="en-US" sz="1900" dirty="0"/>
                        <a:t>2 </a:t>
                      </a:r>
                    </a:p>
                  </a:txBody>
                  <a:tcPr marL="9525" marR="9525" marT="9525" marB="9525" anchor="ctr"/>
                </a:tc>
                <a:tc>
                  <a:txBody>
                    <a:bodyPr/>
                    <a:lstStyle/>
                    <a:p>
                      <a:pPr algn="ctr"/>
                      <a:r>
                        <a:rPr lang="en-US" sz="1900" dirty="0"/>
                        <a:t>3</a:t>
                      </a:r>
                    </a:p>
                  </a:txBody>
                  <a:tcPr marL="9525" marR="9525" marT="9525" marB="9525" anchor="ctr"/>
                </a:tc>
                <a:tc>
                  <a:txBody>
                    <a:bodyPr/>
                    <a:lstStyle/>
                    <a:p>
                      <a:pPr algn="ctr"/>
                      <a:r>
                        <a:rPr lang="en-US" sz="1900"/>
                        <a:t>2 × 3 = 6</a:t>
                      </a:r>
                    </a:p>
                  </a:txBody>
                  <a:tcPr marL="9525" marR="9525" marT="9525" marB="9525" anchor="ctr"/>
                </a:tc>
                <a:extLst>
                  <a:ext uri="{0D108BD9-81ED-4DB2-BD59-A6C34878D82A}">
                    <a16:rowId xmlns:a16="http://schemas.microsoft.com/office/drawing/2014/main" val="10002"/>
                  </a:ext>
                </a:extLst>
              </a:tr>
              <a:tr h="308610">
                <a:tc>
                  <a:txBody>
                    <a:bodyPr/>
                    <a:lstStyle/>
                    <a:p>
                      <a:pPr algn="ctr"/>
                      <a:r>
                        <a:rPr lang="en-US" sz="1900"/>
                        <a:t>4 - 6</a:t>
                      </a:r>
                    </a:p>
                  </a:txBody>
                  <a:tcPr marL="9525" marR="9525" marT="9525" marB="9525" anchor="ctr"/>
                </a:tc>
                <a:tc>
                  <a:txBody>
                    <a:bodyPr/>
                    <a:lstStyle/>
                    <a:p>
                      <a:pPr algn="ctr"/>
                      <a:r>
                        <a:rPr lang="en-US" sz="1900"/>
                        <a:t>2 </a:t>
                      </a:r>
                    </a:p>
                  </a:txBody>
                  <a:tcPr marL="9525" marR="9525" marT="9525" marB="9525" anchor="ctr"/>
                </a:tc>
                <a:tc>
                  <a:txBody>
                    <a:bodyPr/>
                    <a:lstStyle/>
                    <a:p>
                      <a:pPr algn="ctr"/>
                      <a:r>
                        <a:rPr lang="en-US" sz="1900" dirty="0"/>
                        <a:t>5</a:t>
                      </a:r>
                    </a:p>
                  </a:txBody>
                  <a:tcPr marL="9525" marR="9525" marT="9525" marB="9525" anchor="ctr"/>
                </a:tc>
                <a:tc>
                  <a:txBody>
                    <a:bodyPr/>
                    <a:lstStyle/>
                    <a:p>
                      <a:pPr algn="ctr"/>
                      <a:r>
                        <a:rPr lang="en-US" sz="1900"/>
                        <a:t>2 × 5 = 10</a:t>
                      </a:r>
                    </a:p>
                  </a:txBody>
                  <a:tcPr marL="9525" marR="9525" marT="9525" marB="9525" anchor="ctr"/>
                </a:tc>
                <a:extLst>
                  <a:ext uri="{0D108BD9-81ED-4DB2-BD59-A6C34878D82A}">
                    <a16:rowId xmlns:a16="http://schemas.microsoft.com/office/drawing/2014/main" val="10003"/>
                  </a:ext>
                </a:extLst>
              </a:tr>
              <a:tr h="308610">
                <a:tc>
                  <a:txBody>
                    <a:bodyPr/>
                    <a:lstStyle/>
                    <a:p>
                      <a:pPr algn="ctr"/>
                      <a:r>
                        <a:rPr lang="en-US" sz="1900"/>
                        <a:t>6 - 8</a:t>
                      </a:r>
                    </a:p>
                  </a:txBody>
                  <a:tcPr marL="9525" marR="9525" marT="9525" marB="9525" anchor="ctr"/>
                </a:tc>
                <a:tc>
                  <a:txBody>
                    <a:bodyPr/>
                    <a:lstStyle/>
                    <a:p>
                      <a:pPr algn="ctr"/>
                      <a:r>
                        <a:rPr lang="en-US" sz="1900"/>
                        <a:t>4 </a:t>
                      </a:r>
                    </a:p>
                  </a:txBody>
                  <a:tcPr marL="9525" marR="9525" marT="9525" marB="9525" anchor="ctr"/>
                </a:tc>
                <a:tc>
                  <a:txBody>
                    <a:bodyPr/>
                    <a:lstStyle/>
                    <a:p>
                      <a:pPr algn="ctr"/>
                      <a:r>
                        <a:rPr lang="en-US" sz="1900" dirty="0"/>
                        <a:t>7</a:t>
                      </a:r>
                    </a:p>
                  </a:txBody>
                  <a:tcPr marL="9525" marR="9525" marT="9525" marB="9525" anchor="ctr"/>
                </a:tc>
                <a:tc>
                  <a:txBody>
                    <a:bodyPr/>
                    <a:lstStyle/>
                    <a:p>
                      <a:pPr algn="ctr"/>
                      <a:r>
                        <a:rPr lang="en-US" sz="1900"/>
                        <a:t>4 × 7 = 28</a:t>
                      </a:r>
                    </a:p>
                  </a:txBody>
                  <a:tcPr marL="9525" marR="9525" marT="9525" marB="9525" anchor="ctr"/>
                </a:tc>
                <a:extLst>
                  <a:ext uri="{0D108BD9-81ED-4DB2-BD59-A6C34878D82A}">
                    <a16:rowId xmlns:a16="http://schemas.microsoft.com/office/drawing/2014/main" val="10004"/>
                  </a:ext>
                </a:extLst>
              </a:tr>
              <a:tr h="308610">
                <a:tc>
                  <a:txBody>
                    <a:bodyPr/>
                    <a:lstStyle/>
                    <a:p>
                      <a:pPr algn="ctr"/>
                      <a:r>
                        <a:rPr lang="en-US" sz="1900"/>
                        <a:t>8 - 10</a:t>
                      </a:r>
                    </a:p>
                  </a:txBody>
                  <a:tcPr marL="9525" marR="9525" marT="9525" marB="9525" anchor="ctr"/>
                </a:tc>
                <a:tc>
                  <a:txBody>
                    <a:bodyPr/>
                    <a:lstStyle/>
                    <a:p>
                      <a:pPr algn="ctr"/>
                      <a:r>
                        <a:rPr lang="en-US" sz="1900"/>
                        <a:t>6 </a:t>
                      </a:r>
                    </a:p>
                  </a:txBody>
                  <a:tcPr marL="9525" marR="9525" marT="9525" marB="9525" anchor="ctr"/>
                </a:tc>
                <a:tc>
                  <a:txBody>
                    <a:bodyPr/>
                    <a:lstStyle/>
                    <a:p>
                      <a:pPr algn="ctr"/>
                      <a:r>
                        <a:rPr lang="en-US" sz="1900" dirty="0"/>
                        <a:t>9</a:t>
                      </a:r>
                    </a:p>
                  </a:txBody>
                  <a:tcPr marL="9525" marR="9525" marT="9525" marB="9525" anchor="ctr"/>
                </a:tc>
                <a:tc>
                  <a:txBody>
                    <a:bodyPr/>
                    <a:lstStyle/>
                    <a:p>
                      <a:pPr algn="ctr"/>
                      <a:r>
                        <a:rPr lang="en-US" sz="1900"/>
                        <a:t>6 × 9 = 54</a:t>
                      </a:r>
                    </a:p>
                  </a:txBody>
                  <a:tcPr marL="9525" marR="9525" marT="9525" marB="9525" anchor="ctr"/>
                </a:tc>
                <a:extLst>
                  <a:ext uri="{0D108BD9-81ED-4DB2-BD59-A6C34878D82A}">
                    <a16:rowId xmlns:a16="http://schemas.microsoft.com/office/drawing/2014/main" val="10005"/>
                  </a:ext>
                </a:extLst>
              </a:tr>
              <a:tr h="308610">
                <a:tc>
                  <a:txBody>
                    <a:bodyPr/>
                    <a:lstStyle/>
                    <a:p>
                      <a:pPr algn="ctr"/>
                      <a:r>
                        <a:rPr lang="en-US" sz="1900"/>
                        <a:t>10 - 12</a:t>
                      </a:r>
                    </a:p>
                  </a:txBody>
                  <a:tcPr marL="9525" marR="9525" marT="9525" marB="9525" anchor="ctr"/>
                </a:tc>
                <a:tc>
                  <a:txBody>
                    <a:bodyPr/>
                    <a:lstStyle/>
                    <a:p>
                      <a:pPr algn="ctr"/>
                      <a:r>
                        <a:rPr lang="en-US" sz="1900"/>
                        <a:t>2 </a:t>
                      </a:r>
                    </a:p>
                  </a:txBody>
                  <a:tcPr marL="9525" marR="9525" marT="9525" marB="9525" anchor="ctr"/>
                </a:tc>
                <a:tc>
                  <a:txBody>
                    <a:bodyPr/>
                    <a:lstStyle/>
                    <a:p>
                      <a:pPr algn="ctr"/>
                      <a:r>
                        <a:rPr lang="en-US" sz="1900" dirty="0"/>
                        <a:t>11</a:t>
                      </a:r>
                    </a:p>
                  </a:txBody>
                  <a:tcPr marL="9525" marR="9525" marT="9525" marB="9525" anchor="ctr"/>
                </a:tc>
                <a:tc>
                  <a:txBody>
                    <a:bodyPr/>
                    <a:lstStyle/>
                    <a:p>
                      <a:pPr algn="ctr"/>
                      <a:r>
                        <a:rPr lang="en-US" sz="1900" dirty="0"/>
                        <a:t>2 × 11 = 22</a:t>
                      </a:r>
                    </a:p>
                  </a:txBody>
                  <a:tcPr marL="9525" marR="9525" marT="9525" marB="9525" anchor="ctr"/>
                </a:tc>
                <a:extLst>
                  <a:ext uri="{0D108BD9-81ED-4DB2-BD59-A6C34878D82A}">
                    <a16:rowId xmlns:a16="http://schemas.microsoft.com/office/drawing/2014/main" val="10006"/>
                  </a:ext>
                </a:extLst>
              </a:tr>
              <a:tr h="308610">
                <a:tc>
                  <a:txBody>
                    <a:bodyPr/>
                    <a:lstStyle/>
                    <a:p>
                      <a:pPr algn="ctr"/>
                      <a:r>
                        <a:rPr lang="en-US" sz="1900"/>
                        <a:t>12 -14</a:t>
                      </a:r>
                    </a:p>
                  </a:txBody>
                  <a:tcPr marL="9525" marR="9525" marT="9525" marB="9525" anchor="ctr"/>
                </a:tc>
                <a:tc>
                  <a:txBody>
                    <a:bodyPr/>
                    <a:lstStyle/>
                    <a:p>
                      <a:pPr algn="ctr"/>
                      <a:r>
                        <a:rPr lang="en-US" sz="1900"/>
                        <a:t>3 </a:t>
                      </a:r>
                    </a:p>
                  </a:txBody>
                  <a:tcPr marL="9525" marR="9525" marT="9525" marB="9525" anchor="ctr"/>
                </a:tc>
                <a:tc>
                  <a:txBody>
                    <a:bodyPr/>
                    <a:lstStyle/>
                    <a:p>
                      <a:pPr algn="ctr"/>
                      <a:r>
                        <a:rPr lang="en-US" sz="1900"/>
                        <a:t>13</a:t>
                      </a:r>
                    </a:p>
                  </a:txBody>
                  <a:tcPr marL="9525" marR="9525" marT="9525" marB="9525" anchor="ctr"/>
                </a:tc>
                <a:tc>
                  <a:txBody>
                    <a:bodyPr/>
                    <a:lstStyle/>
                    <a:p>
                      <a:pPr algn="ctr"/>
                      <a:r>
                        <a:rPr lang="en-US" sz="1900" dirty="0"/>
                        <a:t>3 × 13 = 39</a:t>
                      </a:r>
                    </a:p>
                  </a:txBody>
                  <a:tcPr marL="9525" marR="9525" marT="9525" marB="9525" anchor="ctr"/>
                </a:tc>
                <a:extLst>
                  <a:ext uri="{0D108BD9-81ED-4DB2-BD59-A6C34878D82A}">
                    <a16:rowId xmlns:a16="http://schemas.microsoft.com/office/drawing/2014/main" val="10007"/>
                  </a:ext>
                </a:extLst>
              </a:tr>
            </a:tbl>
          </a:graphicData>
        </a:graphic>
      </p:graphicFrame>
      <p:sp>
        <p:nvSpPr>
          <p:cNvPr id="6" name="Rectangle 5"/>
          <p:cNvSpPr/>
          <p:nvPr/>
        </p:nvSpPr>
        <p:spPr>
          <a:xfrm>
            <a:off x="1458685" y="5199121"/>
            <a:ext cx="8545285" cy="1200329"/>
          </a:xfrm>
          <a:prstGeom prst="rect">
            <a:avLst/>
          </a:prstGeom>
        </p:spPr>
        <p:txBody>
          <a:bodyPr wrap="square">
            <a:spAutoFit/>
          </a:bodyPr>
          <a:lstStyle/>
          <a:p>
            <a:r>
              <a:rPr lang="en-US" sz="2400" dirty="0"/>
              <a:t>∑f</a:t>
            </a:r>
            <a:r>
              <a:rPr lang="en-US" sz="2400" baseline="-25000" dirty="0"/>
              <a:t>i</a:t>
            </a:r>
            <a:r>
              <a:rPr lang="en-US" sz="2400" dirty="0"/>
              <a:t> = 1 + 2 + 2 + 4 + 6 + 2 + 3 = 20</a:t>
            </a:r>
            <a:br>
              <a:rPr lang="en-US" sz="2400" dirty="0"/>
            </a:br>
            <a:r>
              <a:rPr lang="en-US" sz="2400" dirty="0"/>
              <a:t>∑f</a:t>
            </a:r>
            <a:r>
              <a:rPr lang="en-US" sz="2400" baseline="-25000" dirty="0"/>
              <a:t>i</a:t>
            </a:r>
            <a:r>
              <a:rPr lang="en-US" sz="2400" dirty="0"/>
              <a:t> x</a:t>
            </a:r>
            <a:r>
              <a:rPr lang="en-US" sz="2400" baseline="-25000" dirty="0"/>
              <a:t>i</a:t>
            </a:r>
            <a:r>
              <a:rPr lang="en-US" sz="2400" dirty="0"/>
              <a:t> =1 + 6 + 10 + 28 + 54 + 22 + 39 = 160</a:t>
            </a:r>
            <a:br>
              <a:rPr lang="en-US" sz="2400" dirty="0"/>
            </a:br>
            <a:r>
              <a:rPr lang="en-US" sz="2400" dirty="0"/>
              <a:t>Therefore, mean = ∑(</a:t>
            </a:r>
            <a:r>
              <a:rPr lang="en-US" sz="2400" dirty="0" err="1"/>
              <a:t>f</a:t>
            </a:r>
            <a:r>
              <a:rPr lang="en-US" sz="2400" baseline="-25000" dirty="0" err="1"/>
              <a:t>i</a:t>
            </a:r>
            <a:r>
              <a:rPr lang="en-US" sz="2400" dirty="0" err="1"/>
              <a:t>x</a:t>
            </a:r>
            <a:r>
              <a:rPr lang="en-US" sz="2400" baseline="-25000" dirty="0" err="1"/>
              <a:t>i</a:t>
            </a:r>
            <a:r>
              <a:rPr lang="en-US" sz="2400" dirty="0"/>
              <a:t>)/ ∑f</a:t>
            </a:r>
            <a:r>
              <a:rPr lang="en-US" sz="2400" baseline="-25000" dirty="0"/>
              <a:t>i</a:t>
            </a:r>
            <a:r>
              <a:rPr lang="en-US" sz="2400" dirty="0"/>
              <a:t> = 160/20 = 8 plants</a:t>
            </a:r>
          </a:p>
        </p:txBody>
      </p:sp>
    </p:spTree>
    <p:extLst>
      <p:ext uri="{BB962C8B-B14F-4D97-AF65-F5344CB8AC3E}">
        <p14:creationId xmlns:p14="http://schemas.microsoft.com/office/powerpoint/2010/main" val="24322070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Questions:  Median</a:t>
            </a:r>
          </a:p>
        </p:txBody>
      </p:sp>
      <p:sp>
        <p:nvSpPr>
          <p:cNvPr id="3" name="Content Placeholder 2"/>
          <p:cNvSpPr>
            <a:spLocks noGrp="1"/>
          </p:cNvSpPr>
          <p:nvPr>
            <p:ph sz="quarter" idx="1"/>
          </p:nvPr>
        </p:nvSpPr>
        <p:spPr/>
        <p:txBody>
          <a:bodyPr/>
          <a:lstStyle/>
          <a:p>
            <a:r>
              <a:rPr lang="en-US" dirty="0"/>
              <a:t>the grade 10 math class recently had a mathematics test and the grades were as follows:  78  66 82  89 75 </a:t>
            </a:r>
            <a:r>
              <a:rPr lang="en-US" u="sng" dirty="0"/>
              <a:t>74</a:t>
            </a:r>
            <a:r>
              <a:rPr lang="en-US" dirty="0"/>
              <a:t/>
            </a:r>
            <a:br>
              <a:rPr lang="en-US" dirty="0"/>
            </a:br>
            <a:r>
              <a:rPr lang="en-US" dirty="0"/>
              <a:t>                        </a:t>
            </a:r>
          </a:p>
          <a:p>
            <a:r>
              <a:rPr lang="en-US" dirty="0"/>
              <a:t>Arrange in order              </a:t>
            </a:r>
            <a:br>
              <a:rPr lang="en-US" dirty="0"/>
            </a:br>
            <a:r>
              <a:rPr lang="en-US" dirty="0"/>
              <a:t>                                 66  74  </a:t>
            </a:r>
            <a:r>
              <a:rPr lang="en-US" sz="4000" dirty="0"/>
              <a:t>75  78</a:t>
            </a:r>
            <a:r>
              <a:rPr lang="en-US" dirty="0"/>
              <a:t>  82  89 </a:t>
            </a:r>
          </a:p>
          <a:p>
            <a:endParaRPr lang="en-US" dirty="0"/>
          </a:p>
          <a:p>
            <a:pPr marL="0" indent="0">
              <a:buNone/>
            </a:pPr>
            <a:r>
              <a:rPr lang="en-US" dirty="0"/>
              <a:t>                                    75 + 78 = 153                                                  </a:t>
            </a:r>
          </a:p>
          <a:p>
            <a:pPr marL="0" indent="0">
              <a:buNone/>
            </a:pPr>
            <a:endParaRPr lang="en-US" b="1" dirty="0"/>
          </a:p>
          <a:p>
            <a:r>
              <a:rPr lang="en-US" b="1" dirty="0"/>
              <a:t>Median = 153 / 2 = 76.5 </a:t>
            </a:r>
            <a:r>
              <a:rPr lang="en-US" dirty="0"/>
              <a:t>                         </a:t>
            </a:r>
            <a:r>
              <a:rPr lang="en-US" b="1" dirty="0"/>
              <a:t> </a:t>
            </a:r>
            <a:r>
              <a:rPr lang="en-US" dirty="0"/>
              <a:t>                                      </a:t>
            </a:r>
            <a:br>
              <a:rPr lang="en-US" dirty="0"/>
            </a:br>
            <a:r>
              <a:rPr lang="en-US" dirty="0"/>
              <a:t>                                                              </a:t>
            </a:r>
          </a:p>
        </p:txBody>
      </p:sp>
      <p:sp>
        <p:nvSpPr>
          <p:cNvPr id="4" name="Slide Number Placeholder 3">
            <a:extLst>
              <a:ext uri="{FF2B5EF4-FFF2-40B4-BE49-F238E27FC236}">
                <a16:creationId xmlns:a16="http://schemas.microsoft.com/office/drawing/2014/main" id="{AD252ACC-B759-40FF-9EFA-D1E50E493EF0}"/>
              </a:ext>
            </a:extLst>
          </p:cNvPr>
          <p:cNvSpPr>
            <a:spLocks noGrp="1"/>
          </p:cNvSpPr>
          <p:nvPr>
            <p:ph type="sldNum" sz="quarter" idx="15"/>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39382706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56665" y="304800"/>
            <a:ext cx="10954870" cy="685800"/>
          </a:xfrm>
          <a:noFill/>
        </p:spPr>
        <p:txBody>
          <a:bodyPr vert="horz" lIns="92075" tIns="46038" rIns="92075" bIns="46038" rtlCol="0" anchor="ctr">
            <a:normAutofit/>
          </a:bodyPr>
          <a:lstStyle/>
          <a:p>
            <a:r>
              <a:rPr lang="en-US" altLang="en-US" b="1" dirty="0">
                <a:solidFill>
                  <a:schemeClr val="tx1"/>
                </a:solidFill>
                <a:latin typeface="Calibri" panose="020F0502020204030204" pitchFamily="34" charset="0"/>
                <a:cs typeface="Calibri" panose="020F0502020204030204" pitchFamily="34" charset="0"/>
              </a:rPr>
              <a:t>Types of Data Sets: (2) Graphs and Networks</a:t>
            </a:r>
          </a:p>
        </p:txBody>
      </p:sp>
      <p:sp>
        <p:nvSpPr>
          <p:cNvPr id="17412" name="Rectangle 3"/>
          <p:cNvSpPr>
            <a:spLocks noGrp="1" noChangeArrowheads="1"/>
          </p:cNvSpPr>
          <p:nvPr>
            <p:ph sz="quarter" idx="1"/>
          </p:nvPr>
        </p:nvSpPr>
        <p:spPr>
          <a:xfrm>
            <a:off x="0" y="1034825"/>
            <a:ext cx="8747312" cy="1578968"/>
          </a:xfrm>
          <a:noFill/>
        </p:spPr>
        <p:txBody>
          <a:bodyPr vert="horz" lIns="92075" tIns="46038" rIns="92075" bIns="46038" rtlCol="0">
            <a:noAutofit/>
          </a:bodyPr>
          <a:lstStyle/>
          <a:p>
            <a:pPr marL="523881" indent="-342900">
              <a:lnSpc>
                <a:spcPct val="200000"/>
              </a:lnSpc>
              <a:spcBef>
                <a:spcPts val="0"/>
              </a:spcBef>
            </a:pPr>
            <a:r>
              <a:rPr lang="en-US" altLang="en-US" sz="2400" b="1" dirty="0">
                <a:latin typeface="Calibri" panose="020F0502020204030204" pitchFamily="34" charset="0"/>
                <a:cs typeface="Calibri" panose="020F0502020204030204" pitchFamily="34" charset="0"/>
              </a:rPr>
              <a:t>Transportation network</a:t>
            </a:r>
          </a:p>
          <a:p>
            <a:pPr marL="523881" indent="-342900">
              <a:lnSpc>
                <a:spcPct val="200000"/>
              </a:lnSpc>
              <a:spcBef>
                <a:spcPts val="0"/>
              </a:spcBef>
            </a:pPr>
            <a:r>
              <a:rPr lang="en-US" altLang="en-US" sz="2400" b="1" dirty="0">
                <a:latin typeface="Calibri" panose="020F0502020204030204" pitchFamily="34" charset="0"/>
                <a:cs typeface="Calibri" panose="020F0502020204030204" pitchFamily="34" charset="0"/>
              </a:rPr>
              <a:t>World Wide Web</a:t>
            </a:r>
          </a:p>
        </p:txBody>
      </p:sp>
      <p:sp>
        <p:nvSpPr>
          <p:cNvPr id="2" name="Slide Number Placeholder 1">
            <a:extLst>
              <a:ext uri="{FF2B5EF4-FFF2-40B4-BE49-F238E27FC236}">
                <a16:creationId xmlns:a16="http://schemas.microsoft.com/office/drawing/2014/main" id="{B96DA207-9444-4637-B82B-6F418CEAED03}"/>
              </a:ext>
            </a:extLst>
          </p:cNvPr>
          <p:cNvSpPr>
            <a:spLocks noGrp="1"/>
          </p:cNvSpPr>
          <p:nvPr>
            <p:ph type="sldNum" sz="quarter" idx="15"/>
          </p:nvPr>
        </p:nvSpPr>
        <p:spPr/>
        <p:txBody>
          <a:bodyPr/>
          <a:lstStyle/>
          <a:p>
            <a:fld id="{B6F15528-21DE-4FAA-801E-634DDDAF4B2B}" type="slidenum">
              <a:rPr lang="en-US" smtClean="0">
                <a:solidFill>
                  <a:schemeClr val="tx1"/>
                </a:solidFill>
                <a:latin typeface="Calibri" panose="020F0502020204030204" pitchFamily="34" charset="0"/>
                <a:cs typeface="Calibri" panose="020F0502020204030204" pitchFamily="34" charset="0"/>
              </a:rPr>
              <a:pPr/>
              <a:t>5</a:t>
            </a:fld>
            <a:endParaRPr lang="en-US">
              <a:solidFill>
                <a:schemeClr val="tx1"/>
              </a:solidFill>
              <a:latin typeface="Calibri" panose="020F0502020204030204" pitchFamily="34" charset="0"/>
              <a:cs typeface="Calibri" panose="020F0502020204030204" pitchFamily="34" charset="0"/>
            </a:endParaRPr>
          </a:p>
        </p:txBody>
      </p:sp>
      <p:pic>
        <p:nvPicPr>
          <p:cNvPr id="35846" name="Picture 6" descr="http://www.hotelsneardcmetro.com/wp-content/uploads/2013/03/washington-dc-metro-station-with-hotels-close-b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4217" y="932437"/>
            <a:ext cx="3110252" cy="2789405"/>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descr="http://www.vlib.us/web/opte.or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7725" y="1232639"/>
            <a:ext cx="2672455" cy="2850757"/>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http://chem.ch.huji.ac.il/pics/bin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418" y="2658018"/>
            <a:ext cx="2842421" cy="25882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p:cNvSpPr txBox="1">
            <a:spLocks noChangeArrowheads="1"/>
          </p:cNvSpPr>
          <p:nvPr/>
        </p:nvSpPr>
        <p:spPr>
          <a:xfrm>
            <a:off x="0" y="4830097"/>
            <a:ext cx="5910471" cy="1788460"/>
          </a:xfrm>
          <a:prstGeom prst="rect">
            <a:avLst/>
          </a:prstGeom>
          <a:noFill/>
        </p:spPr>
        <p:txBody>
          <a:bodyPr vert="horz" lIns="92075" tIns="46038" rIns="92075" bIns="4603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523881" indent="-342900">
              <a:lnSpc>
                <a:spcPct val="200000"/>
              </a:lnSpc>
              <a:spcBef>
                <a:spcPts val="0"/>
              </a:spcBef>
            </a:pPr>
            <a:r>
              <a:rPr lang="en-US" altLang="en-US" sz="2400" b="1" dirty="0">
                <a:latin typeface="Calibri" panose="020F0502020204030204" pitchFamily="34" charset="0"/>
                <a:cs typeface="Calibri" panose="020F0502020204030204" pitchFamily="34" charset="0"/>
              </a:rPr>
              <a:t>Molecular Structures</a:t>
            </a:r>
          </a:p>
          <a:p>
            <a:pPr marL="523881" indent="-342900">
              <a:lnSpc>
                <a:spcPct val="200000"/>
              </a:lnSpc>
              <a:spcBef>
                <a:spcPts val="0"/>
              </a:spcBef>
            </a:pPr>
            <a:r>
              <a:rPr lang="en-US" altLang="en-US" sz="2400" b="1" dirty="0">
                <a:latin typeface="Calibri" panose="020F0502020204030204" pitchFamily="34" charset="0"/>
                <a:cs typeface="Calibri" panose="020F0502020204030204" pitchFamily="34" charset="0"/>
              </a:rPr>
              <a:t>Social or information networks</a:t>
            </a:r>
          </a:p>
        </p:txBody>
      </p:sp>
      <p:pic>
        <p:nvPicPr>
          <p:cNvPr id="35852" name="Picture 12" descr="http://cdn1.tnwcdn.com/wp-content/blogs.dir/1/files/2013/11/social-network-links.jp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609007" y="4199929"/>
            <a:ext cx="4670924" cy="262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59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Questions: Mode</a:t>
            </a:r>
          </a:p>
        </p:txBody>
      </p:sp>
      <p:sp>
        <p:nvSpPr>
          <p:cNvPr id="3" name="Content Placeholder 2"/>
          <p:cNvSpPr>
            <a:spLocks noGrp="1"/>
          </p:cNvSpPr>
          <p:nvPr>
            <p:ph sz="quarter" idx="1"/>
          </p:nvPr>
        </p:nvSpPr>
        <p:spPr/>
        <p:txBody>
          <a:bodyPr/>
          <a:lstStyle/>
          <a:p>
            <a:r>
              <a:rPr lang="en-US" dirty="0"/>
              <a:t>Find the mode of the following data: </a:t>
            </a:r>
            <a:br>
              <a:rPr lang="en-US" dirty="0"/>
            </a:br>
            <a:r>
              <a:rPr lang="en-US" dirty="0"/>
              <a:t>  </a:t>
            </a:r>
          </a:p>
          <a:p>
            <a:pPr marL="0" indent="0">
              <a:buNone/>
            </a:pPr>
            <a:r>
              <a:rPr lang="en-US" dirty="0"/>
              <a:t>                                                                                                                                                     78  56  68  92  84  76  74  56  68  66  78  72  66 </a:t>
            </a:r>
            <a:br>
              <a:rPr lang="en-US" dirty="0"/>
            </a:br>
            <a:r>
              <a:rPr lang="en-US" dirty="0"/>
              <a:t>                                    65  53  61  62  78  84  61  90  87  77  62  88  81 </a:t>
            </a:r>
          </a:p>
          <a:p>
            <a:pPr marL="0" indent="0">
              <a:buNone/>
            </a:pPr>
            <a:r>
              <a:rPr lang="en-US" dirty="0"/>
              <a:t>                                                </a:t>
            </a:r>
          </a:p>
        </p:txBody>
      </p:sp>
      <p:sp>
        <p:nvSpPr>
          <p:cNvPr id="4" name="Slide Number Placeholder 3">
            <a:extLst>
              <a:ext uri="{FF2B5EF4-FFF2-40B4-BE49-F238E27FC236}">
                <a16:creationId xmlns:a16="http://schemas.microsoft.com/office/drawing/2014/main" id="{0C984B43-B8AE-4441-A794-6D16D203193E}"/>
              </a:ext>
            </a:extLst>
          </p:cNvPr>
          <p:cNvSpPr>
            <a:spLocks noGrp="1"/>
          </p:cNvSpPr>
          <p:nvPr>
            <p:ph type="sldNum" sz="quarter" idx="15"/>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31578487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a:t>
            </a:r>
          </a:p>
        </p:txBody>
      </p:sp>
      <p:sp>
        <p:nvSpPr>
          <p:cNvPr id="3" name="Content Placeholder 2"/>
          <p:cNvSpPr>
            <a:spLocks noGrp="1"/>
          </p:cNvSpPr>
          <p:nvPr>
            <p:ph sz="quarter" idx="1"/>
          </p:nvPr>
        </p:nvSpPr>
        <p:spPr/>
        <p:txBody>
          <a:bodyPr/>
          <a:lstStyle/>
          <a:p>
            <a:r>
              <a:rPr lang="en-US" dirty="0"/>
              <a:t>Find the mode of the following data: </a:t>
            </a:r>
            <a:br>
              <a:rPr lang="en-US" dirty="0"/>
            </a:br>
            <a:r>
              <a:rPr lang="en-US" dirty="0"/>
              <a:t>  </a:t>
            </a:r>
          </a:p>
          <a:p>
            <a:pPr marL="0" indent="0">
              <a:buNone/>
            </a:pPr>
            <a:r>
              <a:rPr lang="en-US" dirty="0"/>
              <a:t>                                                                                                                                                                          78  56  68  92  84  76  74  56  68  66  78  72  66 </a:t>
            </a:r>
            <a:br>
              <a:rPr lang="en-US" dirty="0"/>
            </a:br>
            <a:r>
              <a:rPr lang="en-US" dirty="0"/>
              <a:t>                                    65  53  61  62  78  84  61  90  87  77  62  88  81 </a:t>
            </a:r>
          </a:p>
          <a:p>
            <a:pPr marL="0" indent="0">
              <a:buNone/>
            </a:pPr>
            <a:r>
              <a:rPr lang="en-US" b="1" dirty="0"/>
              <a:t>                                                </a:t>
            </a:r>
          </a:p>
          <a:p>
            <a:r>
              <a:rPr lang="en-US" b="1" dirty="0"/>
              <a:t>Frequency: </a:t>
            </a:r>
            <a:r>
              <a:rPr lang="en-US" dirty="0"/>
              <a:t>                      </a:t>
            </a:r>
            <a:r>
              <a:rPr lang="en-US" b="1" dirty="0"/>
              <a:t> </a:t>
            </a:r>
            <a:r>
              <a:rPr lang="en-US" dirty="0"/>
              <a:t>                                      </a:t>
            </a:r>
            <a:br>
              <a:rPr lang="en-US" dirty="0"/>
            </a:br>
            <a:r>
              <a:rPr lang="en-US" dirty="0"/>
              <a:t>                </a:t>
            </a:r>
            <a:r>
              <a:rPr lang="en-US" b="1" dirty="0"/>
              <a:t>78  </a:t>
            </a:r>
            <a:r>
              <a:rPr lang="en-US" dirty="0"/>
              <a:t>56  68  92  84  76  74  56  68  66  </a:t>
            </a:r>
            <a:r>
              <a:rPr lang="en-US" b="1" dirty="0"/>
              <a:t>78 </a:t>
            </a:r>
            <a:r>
              <a:rPr lang="en-US" dirty="0"/>
              <a:t> 72  66 </a:t>
            </a:r>
            <a:br>
              <a:rPr lang="en-US" dirty="0"/>
            </a:br>
            <a:r>
              <a:rPr lang="en-US" dirty="0"/>
              <a:t>                                    65  53  61  62  </a:t>
            </a:r>
            <a:r>
              <a:rPr lang="en-US" b="1" dirty="0"/>
              <a:t>78 </a:t>
            </a:r>
            <a:r>
              <a:rPr lang="en-US" dirty="0"/>
              <a:t> 84  61  90  87  77  62  88  81 </a:t>
            </a:r>
          </a:p>
          <a:p>
            <a:pPr marL="0" indent="0">
              <a:buNone/>
            </a:pPr>
            <a:r>
              <a:rPr lang="en-US" dirty="0"/>
              <a:t>                         </a:t>
            </a:r>
          </a:p>
          <a:p>
            <a:r>
              <a:rPr lang="en-US" sz="3200" b="1" dirty="0"/>
              <a:t>Mode=78</a:t>
            </a:r>
          </a:p>
        </p:txBody>
      </p:sp>
      <p:sp>
        <p:nvSpPr>
          <p:cNvPr id="4" name="Slide Number Placeholder 3">
            <a:extLst>
              <a:ext uri="{FF2B5EF4-FFF2-40B4-BE49-F238E27FC236}">
                <a16:creationId xmlns:a16="http://schemas.microsoft.com/office/drawing/2014/main" id="{8FFFFF9B-4973-46FE-9952-26B968777790}"/>
              </a:ext>
            </a:extLst>
          </p:cNvPr>
          <p:cNvSpPr>
            <a:spLocks noGrp="1"/>
          </p:cNvSpPr>
          <p:nvPr>
            <p:ph type="sldNum" sz="quarter" idx="15"/>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35946402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BFB92-5949-4215-B46E-F2AF9152B2EC}"/>
              </a:ext>
            </a:extLst>
          </p:cNvPr>
          <p:cNvSpPr>
            <a:spLocks noGrp="1"/>
          </p:cNvSpPr>
          <p:nvPr>
            <p:ph type="title"/>
          </p:nvPr>
        </p:nvSpPr>
        <p:spPr>
          <a:xfrm>
            <a:off x="609600" y="274638"/>
            <a:ext cx="9956800" cy="679519"/>
          </a:xfrm>
        </p:spPr>
        <p:txBody>
          <a:bodyPr>
            <a:normAutofit/>
          </a:bodyPr>
          <a:lstStyle/>
          <a:p>
            <a:r>
              <a:rPr lang="en-US" b="1" dirty="0">
                <a:solidFill>
                  <a:schemeClr val="tx1"/>
                </a:solidFill>
                <a:latin typeface="Calibri" panose="020F0502020204030204" pitchFamily="34" charset="0"/>
                <a:cs typeface="Calibri" panose="020F0502020204030204" pitchFamily="34" charset="0"/>
              </a:rPr>
              <a:t>Measure of Dispersion</a:t>
            </a:r>
            <a:endParaRPr lang="en-IN" b="1"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2EA2A20-9909-4C35-BEE5-A2CC7AC0BAFB}"/>
              </a:ext>
            </a:extLst>
          </p:cNvPr>
          <p:cNvSpPr>
            <a:spLocks noGrp="1"/>
          </p:cNvSpPr>
          <p:nvPr>
            <p:ph sz="quarter" idx="1"/>
          </p:nvPr>
        </p:nvSpPr>
        <p:spPr>
          <a:xfrm>
            <a:off x="477077" y="1189382"/>
            <a:ext cx="10561983" cy="4873752"/>
          </a:xfrm>
        </p:spPr>
        <p:txBody>
          <a:bodyPr/>
          <a:lstStyle/>
          <a:p>
            <a:pPr algn="just"/>
            <a:r>
              <a:rPr lang="en-US" dirty="0">
                <a:latin typeface="Calibri" panose="020F0502020204030204" pitchFamily="34" charset="0"/>
                <a:cs typeface="Calibri" panose="020F0502020204030204" pitchFamily="34" charset="0"/>
              </a:rPr>
              <a:t>Statistics are very important for observations, analysis and mathematical prediction models. With the help of statistics we can know what happened in the past and what may occur in the future. </a:t>
            </a:r>
          </a:p>
          <a:p>
            <a:pPr algn="just"/>
            <a:r>
              <a:rPr lang="en-US" dirty="0">
                <a:latin typeface="Calibri" panose="020F0502020204030204" pitchFamily="34" charset="0"/>
                <a:cs typeface="Calibri" panose="020F0502020204030204" pitchFamily="34" charset="0"/>
              </a:rPr>
              <a:t>Central tendency measures </a:t>
            </a:r>
            <a:r>
              <a:rPr lang="en-US" dirty="0">
                <a:solidFill>
                  <a:srgbClr val="FF0000"/>
                </a:solidFill>
                <a:latin typeface="Calibri" panose="020F0502020204030204" pitchFamily="34" charset="0"/>
                <a:cs typeface="Calibri" panose="020F0502020204030204" pitchFamily="34" charset="0"/>
              </a:rPr>
              <a:t>do not reveal </a:t>
            </a:r>
            <a:r>
              <a:rPr lang="en-US" dirty="0">
                <a:latin typeface="Calibri" panose="020F0502020204030204" pitchFamily="34" charset="0"/>
                <a:cs typeface="Calibri" panose="020F0502020204030204" pitchFamily="34" charset="0"/>
              </a:rPr>
              <a:t>the </a:t>
            </a:r>
            <a:r>
              <a:rPr lang="en-US" dirty="0">
                <a:solidFill>
                  <a:srgbClr val="FF0000"/>
                </a:solidFill>
                <a:latin typeface="Calibri" panose="020F0502020204030204" pitchFamily="34" charset="0"/>
                <a:cs typeface="Calibri" panose="020F0502020204030204" pitchFamily="34" charset="0"/>
              </a:rPr>
              <a:t>variability present in the data</a:t>
            </a:r>
            <a:r>
              <a:rPr lang="en-US" dirty="0">
                <a:latin typeface="Calibri" panose="020F0502020204030204" pitchFamily="34" charset="0"/>
                <a:cs typeface="Calibri" panose="020F0502020204030204" pitchFamily="34" charset="0"/>
              </a:rPr>
              <a:t>. </a:t>
            </a:r>
          </a:p>
          <a:p>
            <a:pPr algn="just"/>
            <a:r>
              <a:rPr lang="en-US" dirty="0">
                <a:latin typeface="Calibri" panose="020F0502020204030204" pitchFamily="34" charset="0"/>
                <a:cs typeface="Calibri" panose="020F0502020204030204" pitchFamily="34" charset="0"/>
              </a:rPr>
              <a:t>Dispersion is the </a:t>
            </a:r>
            <a:r>
              <a:rPr lang="en-US" dirty="0" err="1" smtClean="0">
                <a:latin typeface="Calibri" panose="020F0502020204030204" pitchFamily="34" charset="0"/>
                <a:cs typeface="Calibri" panose="020F0502020204030204" pitchFamily="34" charset="0"/>
              </a:rPr>
              <a:t>scatteredness</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of the data series around it average. </a:t>
            </a:r>
          </a:p>
          <a:p>
            <a:pPr algn="just"/>
            <a:r>
              <a:rPr lang="en-US" dirty="0">
                <a:latin typeface="Calibri" panose="020F0502020204030204" pitchFamily="34" charset="0"/>
                <a:cs typeface="Calibri" panose="020F0502020204030204" pitchFamily="34" charset="0"/>
              </a:rPr>
              <a:t>Dispersion is the extent to which values in a distribution differ from the average of the distribution.</a:t>
            </a:r>
          </a:p>
          <a:p>
            <a:pPr algn="just"/>
            <a:r>
              <a:rPr lang="en-US" dirty="0">
                <a:latin typeface="Calibri" panose="020F0502020204030204" pitchFamily="34" charset="0"/>
                <a:cs typeface="Calibri" panose="020F0502020204030204" pitchFamily="34" charset="0"/>
              </a:rPr>
              <a:t>A measure of statistical dispersion is a nonnegative real number that is zero if all the data are the same and increases as the data become more diverse. </a:t>
            </a:r>
            <a:endParaRPr lang="en-IN"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F87DE8B6-25ED-477F-B99E-49FCAF5BA262}"/>
              </a:ext>
            </a:extLst>
          </p:cNvPr>
          <p:cNvSpPr>
            <a:spLocks noGrp="1"/>
          </p:cNvSpPr>
          <p:nvPr>
            <p:ph type="sldNum" sz="quarter" idx="15"/>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22450695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634D4-5DD9-4A2A-B5A4-B4F6672BE4E1}"/>
              </a:ext>
            </a:extLst>
          </p:cNvPr>
          <p:cNvSpPr>
            <a:spLocks noGrp="1"/>
          </p:cNvSpPr>
          <p:nvPr>
            <p:ph type="title"/>
          </p:nvPr>
        </p:nvSpPr>
        <p:spPr/>
        <p:txBody>
          <a:bodyPr>
            <a:normAutofit/>
          </a:bodyPr>
          <a:lstStyle/>
          <a:p>
            <a:r>
              <a:rPr lang="en-US" b="1" dirty="0">
                <a:solidFill>
                  <a:schemeClr val="tx1"/>
                </a:solidFill>
                <a:latin typeface="Calibri" panose="020F0502020204030204" pitchFamily="34" charset="0"/>
                <a:cs typeface="Calibri" panose="020F0502020204030204" pitchFamily="34" charset="0"/>
              </a:rPr>
              <a:t>Range</a:t>
            </a:r>
            <a:endParaRPr lang="en-IN" b="1" dirty="0">
              <a:solidFill>
                <a:schemeClr val="tx1"/>
              </a:solidFill>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0E9C9D03-F0D6-42BE-BDF2-609D6BD09E8A}"/>
              </a:ext>
            </a:extLst>
          </p:cNvPr>
          <p:cNvPicPr>
            <a:picLocks noGrp="1" noChangeAspect="1"/>
          </p:cNvPicPr>
          <p:nvPr>
            <p:ph sz="quarter" idx="1"/>
          </p:nvPr>
        </p:nvPicPr>
        <p:blipFill>
          <a:blip r:embed="rId2"/>
          <a:stretch>
            <a:fillRect/>
          </a:stretch>
        </p:blipFill>
        <p:spPr>
          <a:xfrm>
            <a:off x="861391" y="1621045"/>
            <a:ext cx="9956800" cy="4210050"/>
          </a:xfrm>
        </p:spPr>
      </p:pic>
      <p:sp>
        <p:nvSpPr>
          <p:cNvPr id="3" name="Slide Number Placeholder 2">
            <a:extLst>
              <a:ext uri="{FF2B5EF4-FFF2-40B4-BE49-F238E27FC236}">
                <a16:creationId xmlns:a16="http://schemas.microsoft.com/office/drawing/2014/main" id="{2FA66EB5-6CFB-4FC5-BCAE-4250AAC97A65}"/>
              </a:ext>
            </a:extLst>
          </p:cNvPr>
          <p:cNvSpPr>
            <a:spLocks noGrp="1"/>
          </p:cNvSpPr>
          <p:nvPr>
            <p:ph type="sldNum" sz="quarter" idx="15"/>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11056381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09251-8386-4D6A-9B34-CB129E039567}"/>
              </a:ext>
            </a:extLst>
          </p:cNvPr>
          <p:cNvSpPr>
            <a:spLocks noGrp="1"/>
          </p:cNvSpPr>
          <p:nvPr>
            <p:ph type="title"/>
          </p:nvPr>
        </p:nvSpPr>
        <p:spPr/>
        <p:txBody>
          <a:bodyPr>
            <a:normAutofit/>
          </a:bodyPr>
          <a:lstStyle/>
          <a:p>
            <a:r>
              <a:rPr lang="en-US" b="1" dirty="0">
                <a:solidFill>
                  <a:schemeClr val="tx1"/>
                </a:solidFill>
                <a:latin typeface="Calibri" panose="020F0502020204030204" pitchFamily="34" charset="0"/>
                <a:cs typeface="Calibri" panose="020F0502020204030204" pitchFamily="34" charset="0"/>
              </a:rPr>
              <a:t>Range for grouped data</a:t>
            </a:r>
            <a:endParaRPr lang="en-IN" b="1"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8C63C19-1436-444C-ADA1-785DFE0F3C1C}"/>
              </a:ext>
            </a:extLst>
          </p:cNvPr>
          <p:cNvSpPr>
            <a:spLocks noGrp="1"/>
          </p:cNvSpPr>
          <p:nvPr>
            <p:ph sz="quarter" idx="1"/>
          </p:nvPr>
        </p:nvSpPr>
        <p:spPr/>
        <p:txBody>
          <a:bodyPr/>
          <a:lstStyle/>
          <a:p>
            <a:r>
              <a:rPr lang="en-US" dirty="0"/>
              <a:t>The range of a sample of data organized in a frequency distribution is computed by the following formula:</a:t>
            </a:r>
          </a:p>
          <a:p>
            <a:pPr lvl="1"/>
            <a:r>
              <a:rPr lang="en-US" dirty="0"/>
              <a:t> Range = upper limit of the last class - lower limit of the first class</a:t>
            </a:r>
            <a:endParaRPr lang="en-IN" dirty="0"/>
          </a:p>
        </p:txBody>
      </p:sp>
      <p:sp>
        <p:nvSpPr>
          <p:cNvPr id="4" name="Slide Number Placeholder 3">
            <a:extLst>
              <a:ext uri="{FF2B5EF4-FFF2-40B4-BE49-F238E27FC236}">
                <a16:creationId xmlns:a16="http://schemas.microsoft.com/office/drawing/2014/main" id="{85EF6914-9961-4C9A-BA6F-05F22B6C01BF}"/>
              </a:ext>
            </a:extLst>
          </p:cNvPr>
          <p:cNvSpPr>
            <a:spLocks noGrp="1"/>
          </p:cNvSpPr>
          <p:nvPr>
            <p:ph type="sldNum" sz="quarter" idx="15"/>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37970228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424069" y="1"/>
            <a:ext cx="10948781" cy="1060173"/>
          </a:xfrm>
        </p:spPr>
        <p:txBody>
          <a:bodyPr>
            <a:noAutofit/>
          </a:bodyPr>
          <a:lstStyle/>
          <a:p>
            <a:r>
              <a:rPr lang="en-US" altLang="en-US" b="1" dirty="0">
                <a:solidFill>
                  <a:schemeClr val="tx1"/>
                </a:solidFill>
                <a:latin typeface="Calibri" panose="020F0502020204030204" pitchFamily="34" charset="0"/>
                <a:cs typeface="Calibri" panose="020F0502020204030204" pitchFamily="34" charset="0"/>
              </a:rPr>
              <a:t>Measures Data Dispersion: Variance and Standard Deviation</a:t>
            </a:r>
          </a:p>
        </p:txBody>
      </p:sp>
      <p:sp>
        <p:nvSpPr>
          <p:cNvPr id="20484" name="Rectangle 3"/>
          <p:cNvSpPr>
            <a:spLocks noGrp="1" noChangeArrowheads="1"/>
          </p:cNvSpPr>
          <p:nvPr>
            <p:ph type="body" sz="half" idx="1"/>
          </p:nvPr>
        </p:nvSpPr>
        <p:spPr>
          <a:xfrm>
            <a:off x="556836" y="5889567"/>
            <a:ext cx="10801350" cy="927819"/>
          </a:xfrm>
        </p:spPr>
        <p:txBody>
          <a:bodyPr>
            <a:normAutofit/>
          </a:bodyPr>
          <a:lstStyle/>
          <a:p>
            <a:pPr lvl="1" eaLnBrk="1" hangingPunct="1">
              <a:buSzPct val="80000"/>
            </a:pPr>
            <a:r>
              <a:rPr lang="en-US" altLang="en-US" b="1" dirty="0">
                <a:latin typeface="+mj-lt"/>
              </a:rPr>
              <a:t>Standard deviation</a:t>
            </a:r>
            <a:r>
              <a:rPr lang="en-US" altLang="en-US" i="1" dirty="0">
                <a:latin typeface="+mj-lt"/>
              </a:rPr>
              <a:t> s (or </a:t>
            </a:r>
            <a:r>
              <a:rPr lang="el-GR" altLang="en-US" i="1" dirty="0">
                <a:latin typeface="+mj-lt"/>
              </a:rPr>
              <a:t>σ</a:t>
            </a:r>
            <a:r>
              <a:rPr lang="en-US" altLang="en-US" i="1" dirty="0">
                <a:latin typeface="+mj-lt"/>
              </a:rPr>
              <a:t>) </a:t>
            </a:r>
            <a:r>
              <a:rPr lang="en-US" altLang="en-US" dirty="0">
                <a:latin typeface="+mj-lt"/>
              </a:rPr>
              <a:t>is the square root of variance </a:t>
            </a:r>
            <a:r>
              <a:rPr lang="en-US" altLang="en-US" i="1" dirty="0">
                <a:latin typeface="+mj-lt"/>
              </a:rPr>
              <a:t>s</a:t>
            </a:r>
            <a:r>
              <a:rPr lang="en-US" altLang="en-US" i="1" baseline="30000" dirty="0">
                <a:latin typeface="+mj-lt"/>
              </a:rPr>
              <a:t>2 (</a:t>
            </a:r>
            <a:r>
              <a:rPr lang="en-US" altLang="en-US" i="1" dirty="0">
                <a:latin typeface="+mj-lt"/>
              </a:rPr>
              <a:t>or</a:t>
            </a:r>
            <a:r>
              <a:rPr lang="en-US" altLang="en-US" i="1" baseline="30000" dirty="0">
                <a:latin typeface="+mj-lt"/>
              </a:rPr>
              <a:t> </a:t>
            </a:r>
            <a:r>
              <a:rPr lang="el-GR" altLang="en-US" i="1" dirty="0">
                <a:latin typeface="+mj-lt"/>
              </a:rPr>
              <a:t>σ</a:t>
            </a:r>
            <a:r>
              <a:rPr lang="en-US" altLang="en-US" i="1" baseline="30000" dirty="0">
                <a:latin typeface="+mj-lt"/>
              </a:rPr>
              <a:t>2)</a:t>
            </a:r>
          </a:p>
        </p:txBody>
      </p:sp>
      <p:sp>
        <p:nvSpPr>
          <p:cNvPr id="3" name="Slide Number Placeholder 2">
            <a:extLst>
              <a:ext uri="{FF2B5EF4-FFF2-40B4-BE49-F238E27FC236}">
                <a16:creationId xmlns:a16="http://schemas.microsoft.com/office/drawing/2014/main" id="{61C6E136-3BD2-43F5-9DDA-0599D97A9639}"/>
              </a:ext>
            </a:extLst>
          </p:cNvPr>
          <p:cNvSpPr>
            <a:spLocks noGrp="1"/>
          </p:cNvSpPr>
          <p:nvPr>
            <p:ph type="sldNum" sz="quarter" idx="10"/>
          </p:nvPr>
        </p:nvSpPr>
        <p:spPr/>
        <p:txBody>
          <a:bodyPr/>
          <a:lstStyle/>
          <a:p>
            <a:fld id="{5D5C0945-3C12-41E7-B090-1D5BB38CB1A8}" type="slidenum">
              <a:rPr lang="en-US" altLang="en-US" smtClean="0"/>
              <a:pPr/>
              <a:t>55</a:t>
            </a:fld>
            <a:endParaRPr lang="en-US" altLang="en-US"/>
          </a:p>
        </p:txBody>
      </p:sp>
      <p:sp>
        <p:nvSpPr>
          <p:cNvPr id="2" name="Striped Right Arrow 1"/>
          <p:cNvSpPr/>
          <p:nvPr/>
        </p:nvSpPr>
        <p:spPr>
          <a:xfrm rot="2477785">
            <a:off x="1909061" y="2498533"/>
            <a:ext cx="1832813" cy="266288"/>
          </a:xfrm>
          <a:prstGeom prst="strip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riped Right Arrow 7"/>
          <p:cNvSpPr/>
          <p:nvPr/>
        </p:nvSpPr>
        <p:spPr>
          <a:xfrm rot="2169231">
            <a:off x="4992371" y="2662901"/>
            <a:ext cx="978995" cy="272578"/>
          </a:xfrm>
          <a:prstGeom prst="strip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45714D-D300-4037-B9AD-9253854293E1}"/>
              </a:ext>
            </a:extLst>
          </p:cNvPr>
          <p:cNvPicPr>
            <a:picLocks noChangeAspect="1"/>
          </p:cNvPicPr>
          <p:nvPr/>
        </p:nvPicPr>
        <p:blipFill>
          <a:blip r:embed="rId3"/>
          <a:stretch>
            <a:fillRect/>
          </a:stretch>
        </p:blipFill>
        <p:spPr>
          <a:xfrm>
            <a:off x="919027" y="1009172"/>
            <a:ext cx="10453823" cy="4931398"/>
          </a:xfrm>
          <a:prstGeom prst="rect">
            <a:avLst/>
          </a:prstGeom>
        </p:spPr>
      </p:pic>
    </p:spTree>
    <p:extLst>
      <p:ext uri="{BB962C8B-B14F-4D97-AF65-F5344CB8AC3E}">
        <p14:creationId xmlns:p14="http://schemas.microsoft.com/office/powerpoint/2010/main" val="378790694"/>
      </p:ext>
    </p:extLst>
  </p:cSld>
  <p:clrMapOvr>
    <a:masterClrMapping/>
  </p:clrMapOvr>
  <p:transition>
    <p:zo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9DB84-0A2B-49F9-9D67-1D1E8B2463EE}"/>
              </a:ext>
            </a:extLst>
          </p:cNvPr>
          <p:cNvSpPr>
            <a:spLocks noGrp="1"/>
          </p:cNvSpPr>
          <p:nvPr>
            <p:ph type="title"/>
          </p:nvPr>
        </p:nvSpPr>
        <p:spPr/>
        <p:txBody>
          <a:bodyPr>
            <a:normAutofit/>
          </a:bodyPr>
          <a:lstStyle/>
          <a:p>
            <a:r>
              <a:rPr lang="en-US" b="1" dirty="0">
                <a:solidFill>
                  <a:schemeClr val="tx1"/>
                </a:solidFill>
                <a:latin typeface="Calibri" panose="020F0502020204030204" pitchFamily="34" charset="0"/>
                <a:cs typeface="Calibri" panose="020F0502020204030204" pitchFamily="34" charset="0"/>
              </a:rPr>
              <a:t>Conceptual and Computational formula</a:t>
            </a:r>
            <a:endParaRPr lang="en-IN" b="1" dirty="0">
              <a:solidFill>
                <a:schemeClr val="tx1"/>
              </a:solidFill>
              <a:latin typeface="Calibri" panose="020F0502020204030204" pitchFamily="34" charset="0"/>
              <a:cs typeface="Calibri" panose="020F0502020204030204" pitchFamily="34" charset="0"/>
            </a:endParaRPr>
          </a:p>
        </p:txBody>
      </p:sp>
      <p:sp>
        <p:nvSpPr>
          <p:cNvPr id="4" name="Content Placeholder 3">
            <a:extLst>
              <a:ext uri="{FF2B5EF4-FFF2-40B4-BE49-F238E27FC236}">
                <a16:creationId xmlns:a16="http://schemas.microsoft.com/office/drawing/2014/main" id="{8DC0FCDE-E2FA-44E5-A00F-5BF0DED9852C}"/>
              </a:ext>
            </a:extLst>
          </p:cNvPr>
          <p:cNvSpPr>
            <a:spLocks noGrp="1"/>
          </p:cNvSpPr>
          <p:nvPr>
            <p:ph sz="half" idx="2"/>
          </p:nvPr>
        </p:nvSpPr>
        <p:spPr/>
        <p:txBody>
          <a:bodyPr/>
          <a:lstStyle/>
          <a:p>
            <a:endParaRPr lang="en-IN"/>
          </a:p>
        </p:txBody>
      </p:sp>
      <p:sp>
        <p:nvSpPr>
          <p:cNvPr id="5" name="Slide Number Placeholder 4">
            <a:extLst>
              <a:ext uri="{FF2B5EF4-FFF2-40B4-BE49-F238E27FC236}">
                <a16:creationId xmlns:a16="http://schemas.microsoft.com/office/drawing/2014/main" id="{735F6F93-72F0-44E2-A263-77BE097DD601}"/>
              </a:ext>
            </a:extLst>
          </p:cNvPr>
          <p:cNvSpPr>
            <a:spLocks noGrp="1"/>
          </p:cNvSpPr>
          <p:nvPr>
            <p:ph type="sldNum" sz="quarter" idx="10"/>
          </p:nvPr>
        </p:nvSpPr>
        <p:spPr/>
        <p:txBody>
          <a:bodyPr/>
          <a:lstStyle/>
          <a:p>
            <a:fld id="{5D5C0945-3C12-41E7-B090-1D5BB38CB1A8}" type="slidenum">
              <a:rPr lang="en-US" altLang="en-US" smtClean="0"/>
              <a:pPr/>
              <a:t>56</a:t>
            </a:fld>
            <a:endParaRPr lang="en-US" altLang="en-US"/>
          </a:p>
        </p:txBody>
      </p:sp>
      <p:pic>
        <p:nvPicPr>
          <p:cNvPr id="7" name="Picture 6">
            <a:extLst>
              <a:ext uri="{FF2B5EF4-FFF2-40B4-BE49-F238E27FC236}">
                <a16:creationId xmlns:a16="http://schemas.microsoft.com/office/drawing/2014/main" id="{F1F2783B-EB0B-4828-8395-291128B4743E}"/>
              </a:ext>
            </a:extLst>
          </p:cNvPr>
          <p:cNvPicPr>
            <a:picLocks noChangeAspect="1"/>
          </p:cNvPicPr>
          <p:nvPr/>
        </p:nvPicPr>
        <p:blipFill>
          <a:blip r:embed="rId2"/>
          <a:stretch>
            <a:fillRect/>
          </a:stretch>
        </p:blipFill>
        <p:spPr>
          <a:xfrm>
            <a:off x="384314" y="1174990"/>
            <a:ext cx="5503592" cy="4881253"/>
          </a:xfrm>
          <a:prstGeom prst="rect">
            <a:avLst/>
          </a:prstGeom>
        </p:spPr>
      </p:pic>
      <p:pic>
        <p:nvPicPr>
          <p:cNvPr id="9" name="Picture 8">
            <a:extLst>
              <a:ext uri="{FF2B5EF4-FFF2-40B4-BE49-F238E27FC236}">
                <a16:creationId xmlns:a16="http://schemas.microsoft.com/office/drawing/2014/main" id="{17774D15-DE66-48A0-BACC-CF826E262011}"/>
              </a:ext>
            </a:extLst>
          </p:cNvPr>
          <p:cNvPicPr>
            <a:picLocks noChangeAspect="1"/>
          </p:cNvPicPr>
          <p:nvPr/>
        </p:nvPicPr>
        <p:blipFill>
          <a:blip r:embed="rId3"/>
          <a:stretch>
            <a:fillRect/>
          </a:stretch>
        </p:blipFill>
        <p:spPr>
          <a:xfrm>
            <a:off x="5894639" y="1503189"/>
            <a:ext cx="5687761" cy="4327768"/>
          </a:xfrm>
          <a:prstGeom prst="rect">
            <a:avLst/>
          </a:prstGeom>
        </p:spPr>
      </p:pic>
    </p:spTree>
    <p:extLst>
      <p:ext uri="{BB962C8B-B14F-4D97-AF65-F5344CB8AC3E}">
        <p14:creationId xmlns:p14="http://schemas.microsoft.com/office/powerpoint/2010/main" val="2419302841"/>
      </p:ext>
    </p:extLst>
  </p:cSld>
  <p:clrMapOvr>
    <a:masterClrMapping/>
  </p:clrMapOvr>
  <p:transition>
    <p:zo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127CC-A1EF-4F22-9F06-57F64C93FD73}"/>
              </a:ext>
            </a:extLst>
          </p:cNvPr>
          <p:cNvSpPr>
            <a:spLocks noGrp="1"/>
          </p:cNvSpPr>
          <p:nvPr>
            <p:ph type="title"/>
          </p:nvPr>
        </p:nvSpPr>
        <p:spPr/>
        <p:txBody>
          <a:bodyPr>
            <a:normAutofit/>
          </a:bodyPr>
          <a:lstStyle/>
          <a:p>
            <a:r>
              <a:rPr lang="en-IN" b="1" dirty="0">
                <a:solidFill>
                  <a:schemeClr val="tx1"/>
                </a:solidFill>
                <a:latin typeface="Calibri" panose="020F0502020204030204" pitchFamily="34" charset="0"/>
                <a:cs typeface="Calibri" panose="020F0502020204030204" pitchFamily="34" charset="0"/>
              </a:rPr>
              <a:t>Variance/Standard Deviation for Grouped Data</a:t>
            </a:r>
          </a:p>
        </p:txBody>
      </p:sp>
      <p:sp>
        <p:nvSpPr>
          <p:cNvPr id="3" name="Text Placeholder 2">
            <a:extLst>
              <a:ext uri="{FF2B5EF4-FFF2-40B4-BE49-F238E27FC236}">
                <a16:creationId xmlns:a16="http://schemas.microsoft.com/office/drawing/2014/main" id="{3530A4FF-3C36-4A4C-9F41-B6F99B4879B7}"/>
              </a:ext>
            </a:extLst>
          </p:cNvPr>
          <p:cNvSpPr>
            <a:spLocks noGrp="1"/>
          </p:cNvSpPr>
          <p:nvPr>
            <p:ph type="body" sz="half" idx="1"/>
          </p:nvPr>
        </p:nvSpPr>
        <p:spPr/>
        <p:txBody>
          <a:bodyPr/>
          <a:lstStyle/>
          <a:p>
            <a:endParaRPr lang="en-IN" dirty="0"/>
          </a:p>
        </p:txBody>
      </p:sp>
      <p:sp>
        <p:nvSpPr>
          <p:cNvPr id="4" name="Content Placeholder 3">
            <a:extLst>
              <a:ext uri="{FF2B5EF4-FFF2-40B4-BE49-F238E27FC236}">
                <a16:creationId xmlns:a16="http://schemas.microsoft.com/office/drawing/2014/main" id="{582F1C2C-929B-4E38-B01F-C95E97C73A5B}"/>
              </a:ext>
            </a:extLst>
          </p:cNvPr>
          <p:cNvSpPr>
            <a:spLocks noGrp="1"/>
          </p:cNvSpPr>
          <p:nvPr>
            <p:ph sz="half" idx="2"/>
          </p:nvPr>
        </p:nvSpPr>
        <p:spPr/>
        <p:txBody>
          <a:bodyPr/>
          <a:lstStyle/>
          <a:p>
            <a:endParaRPr lang="en-IN"/>
          </a:p>
        </p:txBody>
      </p:sp>
      <p:sp>
        <p:nvSpPr>
          <p:cNvPr id="5" name="Slide Number Placeholder 4">
            <a:extLst>
              <a:ext uri="{FF2B5EF4-FFF2-40B4-BE49-F238E27FC236}">
                <a16:creationId xmlns:a16="http://schemas.microsoft.com/office/drawing/2014/main" id="{00ABBF29-5E14-4B72-9A1A-6C522384110E}"/>
              </a:ext>
            </a:extLst>
          </p:cNvPr>
          <p:cNvSpPr>
            <a:spLocks noGrp="1"/>
          </p:cNvSpPr>
          <p:nvPr>
            <p:ph type="sldNum" sz="quarter" idx="10"/>
          </p:nvPr>
        </p:nvSpPr>
        <p:spPr/>
        <p:txBody>
          <a:bodyPr/>
          <a:lstStyle/>
          <a:p>
            <a:fld id="{5D5C0945-3C12-41E7-B090-1D5BB38CB1A8}" type="slidenum">
              <a:rPr lang="en-US" altLang="en-US" smtClean="0"/>
              <a:pPr/>
              <a:t>57</a:t>
            </a:fld>
            <a:endParaRPr lang="en-US" altLang="en-US"/>
          </a:p>
        </p:txBody>
      </p:sp>
      <p:pic>
        <p:nvPicPr>
          <p:cNvPr id="7" name="Picture 6">
            <a:extLst>
              <a:ext uri="{FF2B5EF4-FFF2-40B4-BE49-F238E27FC236}">
                <a16:creationId xmlns:a16="http://schemas.microsoft.com/office/drawing/2014/main" id="{3E203BAE-6DFA-458C-94F7-76A7C9EE615E}"/>
              </a:ext>
            </a:extLst>
          </p:cNvPr>
          <p:cNvPicPr>
            <a:picLocks noChangeAspect="1"/>
          </p:cNvPicPr>
          <p:nvPr/>
        </p:nvPicPr>
        <p:blipFill>
          <a:blip r:embed="rId2"/>
          <a:stretch>
            <a:fillRect/>
          </a:stretch>
        </p:blipFill>
        <p:spPr>
          <a:xfrm>
            <a:off x="110427" y="1475960"/>
            <a:ext cx="5510152" cy="3520109"/>
          </a:xfrm>
          <a:prstGeom prst="rect">
            <a:avLst/>
          </a:prstGeom>
        </p:spPr>
      </p:pic>
      <p:pic>
        <p:nvPicPr>
          <p:cNvPr id="11" name="Picture 10">
            <a:extLst>
              <a:ext uri="{FF2B5EF4-FFF2-40B4-BE49-F238E27FC236}">
                <a16:creationId xmlns:a16="http://schemas.microsoft.com/office/drawing/2014/main" id="{9557A9A3-2D9C-49FE-8C6C-1AE7F8987E6C}"/>
              </a:ext>
            </a:extLst>
          </p:cNvPr>
          <p:cNvPicPr>
            <a:picLocks noChangeAspect="1"/>
          </p:cNvPicPr>
          <p:nvPr/>
        </p:nvPicPr>
        <p:blipFill>
          <a:blip r:embed="rId3"/>
          <a:stretch>
            <a:fillRect/>
          </a:stretch>
        </p:blipFill>
        <p:spPr>
          <a:xfrm>
            <a:off x="5823779" y="1359176"/>
            <a:ext cx="5961821" cy="4139648"/>
          </a:xfrm>
          <a:prstGeom prst="rect">
            <a:avLst/>
          </a:prstGeom>
        </p:spPr>
      </p:pic>
    </p:spTree>
    <p:extLst>
      <p:ext uri="{BB962C8B-B14F-4D97-AF65-F5344CB8AC3E}">
        <p14:creationId xmlns:p14="http://schemas.microsoft.com/office/powerpoint/2010/main" val="2266616288"/>
      </p:ext>
    </p:extLst>
  </p:cSld>
  <p:clrMapOvr>
    <a:masterClrMapping/>
  </p:clrMapOvr>
  <p:transition>
    <p:zo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466725" y="380999"/>
            <a:ext cx="11077575" cy="714376"/>
          </a:xfrm>
        </p:spPr>
        <p:txBody>
          <a:bodyPr>
            <a:normAutofit/>
          </a:bodyPr>
          <a:lstStyle/>
          <a:p>
            <a:r>
              <a:rPr lang="en-US" altLang="en-US" b="1" dirty="0">
                <a:solidFill>
                  <a:schemeClr val="tx1"/>
                </a:solidFill>
                <a:latin typeface="Calibri" panose="020F0502020204030204" pitchFamily="34" charset="0"/>
                <a:cs typeface="Calibri" panose="020F0502020204030204" pitchFamily="34" charset="0"/>
              </a:rPr>
              <a:t>Properties of Normal Distribution Curve</a:t>
            </a:r>
          </a:p>
        </p:txBody>
      </p:sp>
      <p:sp>
        <p:nvSpPr>
          <p:cNvPr id="4" name="Slide Number Placeholder 3">
            <a:extLst>
              <a:ext uri="{FF2B5EF4-FFF2-40B4-BE49-F238E27FC236}">
                <a16:creationId xmlns:a16="http://schemas.microsoft.com/office/drawing/2014/main" id="{3452A8CD-6536-44A3-BFD9-6F30F6AEEC01}"/>
              </a:ext>
            </a:extLst>
          </p:cNvPr>
          <p:cNvSpPr>
            <a:spLocks noGrp="1"/>
          </p:cNvSpPr>
          <p:nvPr>
            <p:ph type="sldNum" sz="quarter" idx="10"/>
          </p:nvPr>
        </p:nvSpPr>
        <p:spPr/>
        <p:txBody>
          <a:bodyPr/>
          <a:lstStyle/>
          <a:p>
            <a:fld id="{680A1083-1268-4A42-B7F5-4F6EE6F4CD64}" type="slidenum">
              <a:rPr lang="en-US" altLang="en-US" smtClean="0"/>
              <a:pPr/>
              <a:t>58</a:t>
            </a:fld>
            <a:endParaRPr lang="en-US" altLang="en-US"/>
          </a:p>
        </p:txBody>
      </p:sp>
      <p:pic>
        <p:nvPicPr>
          <p:cNvPr id="7" name="Picture 2" descr="https://upload.wikimedia.org/wikipedia/commons/a/a9/Empirical_Ru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977" y="1611444"/>
            <a:ext cx="7134736" cy="47893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70321" y="1226723"/>
            <a:ext cx="6427693" cy="384721"/>
          </a:xfrm>
          <a:prstGeom prst="rect">
            <a:avLst/>
          </a:prstGeom>
          <a:solidFill>
            <a:srgbClr val="FFFF00"/>
          </a:solidFill>
        </p:spPr>
        <p:txBody>
          <a:bodyPr wrap="square" rtlCol="0">
            <a:spAutoFit/>
          </a:bodyPr>
          <a:lstStyle/>
          <a:p>
            <a:pPr algn="ctr"/>
            <a:r>
              <a:rPr lang="en-US" dirty="0">
                <a:latin typeface="Calibri" panose="020F0502020204030204" pitchFamily="34" charset="0"/>
              </a:rPr>
              <a:t>← — ————</a:t>
            </a:r>
            <a:r>
              <a:rPr lang="en-US" dirty="0"/>
              <a:t>Represent data dispersion, spread </a:t>
            </a:r>
            <a:r>
              <a:rPr lang="en-US" dirty="0">
                <a:latin typeface="Calibri" panose="020F0502020204030204" pitchFamily="34" charset="0"/>
              </a:rPr>
              <a:t>— ————→</a:t>
            </a:r>
            <a:endParaRPr lang="en-US" dirty="0"/>
          </a:p>
        </p:txBody>
      </p:sp>
      <p:sp>
        <p:nvSpPr>
          <p:cNvPr id="5" name="TextBox 4"/>
          <p:cNvSpPr txBox="1"/>
          <p:nvPr/>
        </p:nvSpPr>
        <p:spPr>
          <a:xfrm>
            <a:off x="5620871" y="6400799"/>
            <a:ext cx="3116414" cy="384721"/>
          </a:xfrm>
          <a:prstGeom prst="rect">
            <a:avLst/>
          </a:prstGeom>
          <a:solidFill>
            <a:srgbClr val="92D050"/>
          </a:solidFill>
        </p:spPr>
        <p:txBody>
          <a:bodyPr wrap="square" rtlCol="0">
            <a:spAutoFit/>
          </a:bodyPr>
          <a:lstStyle/>
          <a:p>
            <a:pPr algn="ctr"/>
            <a:r>
              <a:rPr lang="en-US" dirty="0"/>
              <a:t>Represent central tendency</a:t>
            </a:r>
          </a:p>
        </p:txBody>
      </p:sp>
      <p:sp>
        <p:nvSpPr>
          <p:cNvPr id="3" name="Curved Up Arrow 2"/>
          <p:cNvSpPr/>
          <p:nvPr/>
        </p:nvSpPr>
        <p:spPr>
          <a:xfrm rot="11778644" flipV="1">
            <a:off x="4969544" y="6506625"/>
            <a:ext cx="797220" cy="304196"/>
          </a:xfrm>
          <a:prstGeom prst="curved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01784031"/>
      </p:ext>
    </p:extLst>
  </p:cSld>
  <p:clrMapOvr>
    <a:masterClrMapping/>
  </p:clrMapOvr>
  <p:transition>
    <p:zo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E03377C2-AC1F-4F07-BCDC-615987B57ED0}"/>
              </a:ext>
            </a:extLst>
          </p:cNvPr>
          <p:cNvSpPr>
            <a:spLocks noGrp="1" noChangeArrowheads="1"/>
          </p:cNvSpPr>
          <p:nvPr>
            <p:ph type="title"/>
          </p:nvPr>
        </p:nvSpPr>
        <p:spPr>
          <a:xfrm>
            <a:off x="1371600" y="381000"/>
            <a:ext cx="9144000" cy="609600"/>
          </a:xfrm>
        </p:spPr>
        <p:txBody>
          <a:bodyPr>
            <a:normAutofit/>
          </a:bodyPr>
          <a:lstStyle/>
          <a:p>
            <a:r>
              <a:rPr lang="en-US" altLang="en-US" b="1" dirty="0">
                <a:solidFill>
                  <a:schemeClr val="tx1"/>
                </a:solidFill>
                <a:latin typeface="Calibri" panose="020F0502020204030204" pitchFamily="34" charset="0"/>
                <a:cs typeface="Calibri" panose="020F0502020204030204" pitchFamily="34" charset="0"/>
              </a:rPr>
              <a:t>Properties of Normal Distribution Curve</a:t>
            </a:r>
          </a:p>
        </p:txBody>
      </p:sp>
      <p:sp>
        <p:nvSpPr>
          <p:cNvPr id="20484" name="Rectangle 3">
            <a:extLst>
              <a:ext uri="{FF2B5EF4-FFF2-40B4-BE49-F238E27FC236}">
                <a16:creationId xmlns:a16="http://schemas.microsoft.com/office/drawing/2014/main" id="{89A7E211-7C14-479D-960E-2E6E6B51E0DB}"/>
              </a:ext>
            </a:extLst>
          </p:cNvPr>
          <p:cNvSpPr>
            <a:spLocks noGrp="1" noChangeArrowheads="1"/>
          </p:cNvSpPr>
          <p:nvPr>
            <p:ph type="body" sz="half" idx="1"/>
          </p:nvPr>
        </p:nvSpPr>
        <p:spPr>
          <a:xfrm>
            <a:off x="940904" y="1447800"/>
            <a:ext cx="9574696" cy="2514600"/>
          </a:xfrm>
        </p:spPr>
        <p:txBody>
          <a:bodyPr/>
          <a:lstStyle/>
          <a:p>
            <a:r>
              <a:rPr lang="en-US" altLang="en-US" dirty="0">
                <a:latin typeface="Calibri" panose="020F0502020204030204" pitchFamily="34" charset="0"/>
                <a:cs typeface="Calibri" panose="020F0502020204030204" pitchFamily="34" charset="0"/>
              </a:rPr>
              <a:t>The normal (distribution) curve</a:t>
            </a:r>
          </a:p>
          <a:p>
            <a:pPr lvl="1"/>
            <a:r>
              <a:rPr lang="en-US" altLang="en-US" dirty="0">
                <a:latin typeface="Calibri" panose="020F0502020204030204" pitchFamily="34" charset="0"/>
                <a:cs typeface="Calibri" panose="020F0502020204030204" pitchFamily="34" charset="0"/>
              </a:rPr>
              <a:t>From </a:t>
            </a:r>
            <a:r>
              <a:rPr lang="el-GR" altLang="en-US" dirty="0">
                <a:latin typeface="Calibri" panose="020F0502020204030204" pitchFamily="34" charset="0"/>
                <a:cs typeface="Calibri" panose="020F0502020204030204" pitchFamily="34" charset="0"/>
              </a:rPr>
              <a:t>μ</a:t>
            </a:r>
            <a:r>
              <a:rPr lang="en-US" altLang="en-US" dirty="0">
                <a:latin typeface="Calibri" panose="020F0502020204030204" pitchFamily="34" charset="0"/>
                <a:cs typeface="Calibri" panose="020F0502020204030204" pitchFamily="34" charset="0"/>
              </a:rPr>
              <a:t>–</a:t>
            </a:r>
            <a:r>
              <a:rPr lang="el-GR" altLang="en-US" dirty="0">
                <a:latin typeface="Calibri" panose="020F0502020204030204" pitchFamily="34" charset="0"/>
                <a:cs typeface="Calibri" panose="020F0502020204030204" pitchFamily="34" charset="0"/>
              </a:rPr>
              <a:t>σ</a:t>
            </a:r>
            <a:r>
              <a:rPr lang="en-US" altLang="en-US" dirty="0">
                <a:latin typeface="Calibri" panose="020F0502020204030204" pitchFamily="34" charset="0"/>
                <a:cs typeface="Calibri" panose="020F0502020204030204" pitchFamily="34" charset="0"/>
              </a:rPr>
              <a:t> to </a:t>
            </a:r>
            <a:r>
              <a:rPr lang="el-GR" altLang="en-US" dirty="0">
                <a:latin typeface="Calibri" panose="020F0502020204030204" pitchFamily="34" charset="0"/>
                <a:cs typeface="Calibri" panose="020F0502020204030204" pitchFamily="34" charset="0"/>
              </a:rPr>
              <a:t>μ</a:t>
            </a:r>
            <a:r>
              <a:rPr lang="en-US" altLang="en-US" dirty="0">
                <a:latin typeface="Calibri" panose="020F0502020204030204" pitchFamily="34" charset="0"/>
                <a:cs typeface="Calibri" panose="020F0502020204030204" pitchFamily="34" charset="0"/>
              </a:rPr>
              <a:t>+</a:t>
            </a:r>
            <a:r>
              <a:rPr lang="el-GR" altLang="en-US" dirty="0">
                <a:latin typeface="Calibri" panose="020F0502020204030204" pitchFamily="34" charset="0"/>
                <a:cs typeface="Calibri" panose="020F0502020204030204" pitchFamily="34" charset="0"/>
              </a:rPr>
              <a:t>σ</a:t>
            </a:r>
            <a:r>
              <a:rPr lang="en-US" altLang="en-US" dirty="0">
                <a:latin typeface="Calibri" panose="020F0502020204030204" pitchFamily="34" charset="0"/>
                <a:cs typeface="Calibri" panose="020F0502020204030204" pitchFamily="34" charset="0"/>
              </a:rPr>
              <a:t>: contains about 68% of the measurements  (</a:t>
            </a:r>
            <a:r>
              <a:rPr lang="el-GR" altLang="en-US" dirty="0">
                <a:latin typeface="Calibri" panose="020F0502020204030204" pitchFamily="34" charset="0"/>
                <a:cs typeface="Calibri" panose="020F0502020204030204" pitchFamily="34" charset="0"/>
              </a:rPr>
              <a:t>μ</a:t>
            </a:r>
            <a:r>
              <a:rPr lang="en-US" altLang="en-US" dirty="0">
                <a:latin typeface="Calibri" panose="020F0502020204030204" pitchFamily="34" charset="0"/>
                <a:cs typeface="Calibri" panose="020F0502020204030204" pitchFamily="34" charset="0"/>
              </a:rPr>
              <a:t>: mean, </a:t>
            </a:r>
            <a:r>
              <a:rPr lang="el-GR" altLang="en-US" dirty="0">
                <a:latin typeface="Calibri" panose="020F0502020204030204" pitchFamily="34" charset="0"/>
                <a:cs typeface="Calibri" panose="020F0502020204030204" pitchFamily="34" charset="0"/>
              </a:rPr>
              <a:t>σ</a:t>
            </a:r>
            <a:r>
              <a:rPr lang="en-US" altLang="en-US" dirty="0">
                <a:latin typeface="Calibri" panose="020F0502020204030204" pitchFamily="34" charset="0"/>
                <a:cs typeface="Calibri" panose="020F0502020204030204" pitchFamily="34" charset="0"/>
              </a:rPr>
              <a:t>: standard deviation)</a:t>
            </a:r>
          </a:p>
          <a:p>
            <a:pPr lvl="1"/>
            <a:r>
              <a:rPr lang="en-US" altLang="en-US" dirty="0">
                <a:latin typeface="Calibri" panose="020F0502020204030204" pitchFamily="34" charset="0"/>
                <a:cs typeface="Calibri" panose="020F0502020204030204" pitchFamily="34" charset="0"/>
              </a:rPr>
              <a:t> From </a:t>
            </a:r>
            <a:r>
              <a:rPr lang="el-GR" altLang="en-US" dirty="0">
                <a:latin typeface="Calibri" panose="020F0502020204030204" pitchFamily="34" charset="0"/>
                <a:cs typeface="Calibri" panose="020F0502020204030204" pitchFamily="34" charset="0"/>
              </a:rPr>
              <a:t>μ</a:t>
            </a:r>
            <a:r>
              <a:rPr lang="en-US" altLang="en-US" dirty="0">
                <a:latin typeface="Calibri" panose="020F0502020204030204" pitchFamily="34" charset="0"/>
                <a:cs typeface="Calibri" panose="020F0502020204030204" pitchFamily="34" charset="0"/>
              </a:rPr>
              <a:t>–2</a:t>
            </a:r>
            <a:r>
              <a:rPr lang="el-GR" altLang="en-US" dirty="0">
                <a:latin typeface="Calibri" panose="020F0502020204030204" pitchFamily="34" charset="0"/>
                <a:cs typeface="Calibri" panose="020F0502020204030204" pitchFamily="34" charset="0"/>
              </a:rPr>
              <a:t>σ</a:t>
            </a:r>
            <a:r>
              <a:rPr lang="en-US" altLang="en-US" dirty="0">
                <a:latin typeface="Calibri" panose="020F0502020204030204" pitchFamily="34" charset="0"/>
                <a:cs typeface="Calibri" panose="020F0502020204030204" pitchFamily="34" charset="0"/>
              </a:rPr>
              <a:t> to </a:t>
            </a:r>
            <a:r>
              <a:rPr lang="el-GR" altLang="en-US" dirty="0">
                <a:latin typeface="Calibri" panose="020F0502020204030204" pitchFamily="34" charset="0"/>
                <a:cs typeface="Calibri" panose="020F0502020204030204" pitchFamily="34" charset="0"/>
              </a:rPr>
              <a:t>μ</a:t>
            </a:r>
            <a:r>
              <a:rPr lang="en-US" altLang="en-US" dirty="0">
                <a:latin typeface="Calibri" panose="020F0502020204030204" pitchFamily="34" charset="0"/>
                <a:cs typeface="Calibri" panose="020F0502020204030204" pitchFamily="34" charset="0"/>
              </a:rPr>
              <a:t>+2</a:t>
            </a:r>
            <a:r>
              <a:rPr lang="el-GR" altLang="en-US" dirty="0">
                <a:latin typeface="Calibri" panose="020F0502020204030204" pitchFamily="34" charset="0"/>
                <a:cs typeface="Calibri" panose="020F0502020204030204" pitchFamily="34" charset="0"/>
              </a:rPr>
              <a:t>σ</a:t>
            </a:r>
            <a:r>
              <a:rPr lang="en-US" altLang="en-US" dirty="0">
                <a:latin typeface="Calibri" panose="020F0502020204030204" pitchFamily="34" charset="0"/>
                <a:cs typeface="Calibri" panose="020F0502020204030204" pitchFamily="34" charset="0"/>
              </a:rPr>
              <a:t>: contains about 95% of it</a:t>
            </a:r>
          </a:p>
          <a:p>
            <a:pPr lvl="1"/>
            <a:r>
              <a:rPr lang="en-US" altLang="en-US" dirty="0">
                <a:latin typeface="Calibri" panose="020F0502020204030204" pitchFamily="34" charset="0"/>
                <a:cs typeface="Calibri" panose="020F0502020204030204" pitchFamily="34" charset="0"/>
              </a:rPr>
              <a:t>From </a:t>
            </a:r>
            <a:r>
              <a:rPr lang="el-GR" altLang="en-US" dirty="0">
                <a:latin typeface="Calibri" panose="020F0502020204030204" pitchFamily="34" charset="0"/>
                <a:cs typeface="Calibri" panose="020F0502020204030204" pitchFamily="34" charset="0"/>
              </a:rPr>
              <a:t>μ</a:t>
            </a:r>
            <a:r>
              <a:rPr lang="en-US" altLang="en-US" dirty="0">
                <a:latin typeface="Calibri" panose="020F0502020204030204" pitchFamily="34" charset="0"/>
                <a:cs typeface="Calibri" panose="020F0502020204030204" pitchFamily="34" charset="0"/>
              </a:rPr>
              <a:t>–3</a:t>
            </a:r>
            <a:r>
              <a:rPr lang="el-GR" altLang="en-US" dirty="0">
                <a:latin typeface="Calibri" panose="020F0502020204030204" pitchFamily="34" charset="0"/>
                <a:cs typeface="Calibri" panose="020F0502020204030204" pitchFamily="34" charset="0"/>
              </a:rPr>
              <a:t>σ</a:t>
            </a:r>
            <a:r>
              <a:rPr lang="en-US" altLang="en-US" dirty="0">
                <a:latin typeface="Calibri" panose="020F0502020204030204" pitchFamily="34" charset="0"/>
                <a:cs typeface="Calibri" panose="020F0502020204030204" pitchFamily="34" charset="0"/>
              </a:rPr>
              <a:t> to </a:t>
            </a:r>
            <a:r>
              <a:rPr lang="el-GR" altLang="en-US" dirty="0">
                <a:latin typeface="Calibri" panose="020F0502020204030204" pitchFamily="34" charset="0"/>
                <a:cs typeface="Calibri" panose="020F0502020204030204" pitchFamily="34" charset="0"/>
              </a:rPr>
              <a:t>μ</a:t>
            </a:r>
            <a:r>
              <a:rPr lang="en-US" altLang="en-US" dirty="0">
                <a:latin typeface="Calibri" panose="020F0502020204030204" pitchFamily="34" charset="0"/>
                <a:cs typeface="Calibri" panose="020F0502020204030204" pitchFamily="34" charset="0"/>
              </a:rPr>
              <a:t>+3</a:t>
            </a:r>
            <a:r>
              <a:rPr lang="el-GR" altLang="en-US" dirty="0">
                <a:latin typeface="Calibri" panose="020F0502020204030204" pitchFamily="34" charset="0"/>
                <a:cs typeface="Calibri" panose="020F0502020204030204" pitchFamily="34" charset="0"/>
              </a:rPr>
              <a:t>σ</a:t>
            </a:r>
            <a:r>
              <a:rPr lang="en-US" altLang="en-US" dirty="0">
                <a:latin typeface="Calibri" panose="020F0502020204030204" pitchFamily="34" charset="0"/>
                <a:cs typeface="Calibri" panose="020F0502020204030204" pitchFamily="34" charset="0"/>
              </a:rPr>
              <a:t>: contains about 99.7% of it</a:t>
            </a:r>
          </a:p>
          <a:p>
            <a:pPr lvl="1" eaLnBrk="1" hangingPunct="1"/>
            <a:endParaRPr lang="en-US" altLang="en-US" dirty="0">
              <a:solidFill>
                <a:schemeClr val="tx2"/>
              </a:solidFill>
              <a:latin typeface="Calibri" panose="020F0502020204030204" pitchFamily="34" charset="0"/>
              <a:cs typeface="Calibri" panose="020F0502020204030204" pitchFamily="34" charset="0"/>
            </a:endParaRPr>
          </a:p>
          <a:p>
            <a:pPr eaLnBrk="1" hangingPunct="1">
              <a:buFont typeface="Wingdings" panose="05000000000000000000" pitchFamily="2" charset="2"/>
              <a:buNone/>
            </a:pPr>
            <a:endParaRPr lang="en-US" altLang="en-US" sz="2000" dirty="0">
              <a:solidFill>
                <a:schemeClr val="hlink"/>
              </a:solidFill>
              <a:latin typeface="Calibri" panose="020F0502020204030204" pitchFamily="34" charset="0"/>
              <a:cs typeface="Calibri" panose="020F0502020204030204" pitchFamily="34" charset="0"/>
            </a:endParaRPr>
          </a:p>
          <a:p>
            <a:pPr eaLnBrk="1" hangingPunct="1">
              <a:buFont typeface="Wingdings" panose="05000000000000000000" pitchFamily="2" charset="2"/>
              <a:buNone/>
            </a:pPr>
            <a:endParaRPr lang="en-US" altLang="en-US" sz="2000" dirty="0">
              <a:latin typeface="Calibri" panose="020F0502020204030204" pitchFamily="34" charset="0"/>
              <a:cs typeface="Calibri" panose="020F0502020204030204" pitchFamily="34" charset="0"/>
            </a:endParaRPr>
          </a:p>
        </p:txBody>
      </p:sp>
      <p:pic>
        <p:nvPicPr>
          <p:cNvPr id="20485" name="Picture 5" descr="normal1-95">
            <a:extLst>
              <a:ext uri="{FF2B5EF4-FFF2-40B4-BE49-F238E27FC236}">
                <a16:creationId xmlns:a16="http://schemas.microsoft.com/office/drawing/2014/main" id="{16F5A3EB-62BD-4928-8F52-2CD1B1F6A84B}"/>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648200" y="3729038"/>
            <a:ext cx="2895600" cy="2590800"/>
          </a:xfrm>
          <a:noFill/>
        </p:spPr>
      </p:pic>
      <p:pic>
        <p:nvPicPr>
          <p:cNvPr id="20486" name="Picture 7" descr="normal1-68">
            <a:extLst>
              <a:ext uri="{FF2B5EF4-FFF2-40B4-BE49-F238E27FC236}">
                <a16:creationId xmlns:a16="http://schemas.microsoft.com/office/drawing/2014/main" id="{A0455A8F-D17D-4CFE-959A-41E01D631BD6}"/>
              </a:ext>
            </a:extLst>
          </p:cNvP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1524000" y="3886200"/>
            <a:ext cx="2986088" cy="2438400"/>
          </a:xfrm>
          <a:noFill/>
        </p:spPr>
      </p:pic>
      <p:sp>
        <p:nvSpPr>
          <p:cNvPr id="2" name="Slide Number Placeholder 1">
            <a:extLst>
              <a:ext uri="{FF2B5EF4-FFF2-40B4-BE49-F238E27FC236}">
                <a16:creationId xmlns:a16="http://schemas.microsoft.com/office/drawing/2014/main" id="{0EDE5785-73A7-4E97-AAC8-20624383F562}"/>
              </a:ext>
            </a:extLst>
          </p:cNvPr>
          <p:cNvSpPr>
            <a:spLocks noGrp="1"/>
          </p:cNvSpPr>
          <p:nvPr>
            <p:ph type="sldNum" sz="quarter" idx="10"/>
          </p:nvPr>
        </p:nvSpPr>
        <p:spPr/>
        <p:txBody>
          <a:bodyPr/>
          <a:lstStyle/>
          <a:p>
            <a:fld id="{680A1083-1268-4A42-B7F5-4F6EE6F4CD64}" type="slidenum">
              <a:rPr lang="en-US" altLang="en-US" smtClean="0"/>
              <a:pPr/>
              <a:t>59</a:t>
            </a:fld>
            <a:endParaRPr lang="en-US" altLang="en-US"/>
          </a:p>
        </p:txBody>
      </p:sp>
      <p:pic>
        <p:nvPicPr>
          <p:cNvPr id="20487" name="Picture 9" descr="normal1-99">
            <a:extLst>
              <a:ext uri="{FF2B5EF4-FFF2-40B4-BE49-F238E27FC236}">
                <a16:creationId xmlns:a16="http://schemas.microsoft.com/office/drawing/2014/main" id="{B0138486-EA64-48F6-8413-83912F4001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4" y="3810000"/>
            <a:ext cx="2986087"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56665" y="304800"/>
            <a:ext cx="10954870" cy="685800"/>
          </a:xfrm>
          <a:noFill/>
        </p:spPr>
        <p:txBody>
          <a:bodyPr vert="horz" lIns="92075" tIns="46038" rIns="92075" bIns="46038" rtlCol="0" anchor="ctr">
            <a:normAutofit/>
          </a:bodyPr>
          <a:lstStyle/>
          <a:p>
            <a:r>
              <a:rPr lang="en-US" altLang="en-US" b="1" dirty="0">
                <a:solidFill>
                  <a:schemeClr val="tx1"/>
                </a:solidFill>
                <a:latin typeface="Calibri" panose="020F0502020204030204" pitchFamily="34" charset="0"/>
                <a:cs typeface="Calibri" panose="020F0502020204030204" pitchFamily="34" charset="0"/>
              </a:rPr>
              <a:t>Types of Data Sets: (3) Ordered Data</a:t>
            </a:r>
          </a:p>
        </p:txBody>
      </p:sp>
      <p:sp>
        <p:nvSpPr>
          <p:cNvPr id="17412" name="Rectangle 3"/>
          <p:cNvSpPr>
            <a:spLocks noGrp="1" noChangeArrowheads="1"/>
          </p:cNvSpPr>
          <p:nvPr>
            <p:ph sz="quarter" idx="1"/>
          </p:nvPr>
        </p:nvSpPr>
        <p:spPr>
          <a:xfrm>
            <a:off x="248201" y="1080746"/>
            <a:ext cx="6252586" cy="5525970"/>
          </a:xfrm>
          <a:noFill/>
        </p:spPr>
        <p:txBody>
          <a:bodyPr vert="horz" lIns="92075" tIns="46038" rIns="92075" bIns="46038" rtlCol="0">
            <a:noAutofit/>
          </a:bodyPr>
          <a:lstStyle/>
          <a:p>
            <a:pPr marL="523881" indent="-342900">
              <a:spcBef>
                <a:spcPts val="0"/>
              </a:spcBef>
            </a:pPr>
            <a:r>
              <a:rPr lang="en-US" altLang="en-US" sz="2400" b="1" dirty="0">
                <a:latin typeface="Calibri" panose="020F0502020204030204" pitchFamily="34" charset="0"/>
                <a:cs typeface="Calibri" panose="020F0502020204030204" pitchFamily="34" charset="0"/>
              </a:rPr>
              <a:t>Video data: </a:t>
            </a:r>
            <a:r>
              <a:rPr lang="en-US" altLang="en-US" sz="2400" dirty="0">
                <a:latin typeface="Calibri" panose="020F0502020204030204" pitchFamily="34" charset="0"/>
                <a:cs typeface="Calibri" panose="020F0502020204030204" pitchFamily="34" charset="0"/>
              </a:rPr>
              <a:t>sequence of images</a:t>
            </a:r>
          </a:p>
          <a:p>
            <a:pPr marL="180981" indent="0">
              <a:spcBef>
                <a:spcPts val="0"/>
              </a:spcBef>
              <a:buNone/>
            </a:pPr>
            <a:endParaRPr lang="en-US" altLang="en-US" sz="2400" dirty="0">
              <a:latin typeface="Calibri" panose="020F0502020204030204" pitchFamily="34" charset="0"/>
              <a:cs typeface="Calibri" panose="020F0502020204030204" pitchFamily="34" charset="0"/>
            </a:endParaRPr>
          </a:p>
          <a:p>
            <a:pPr marL="523881" indent="-342900">
              <a:spcBef>
                <a:spcPts val="0"/>
              </a:spcBef>
            </a:pPr>
            <a:r>
              <a:rPr lang="en-US" altLang="en-US" sz="2400" b="1" dirty="0">
                <a:latin typeface="Calibri" panose="020F0502020204030204" pitchFamily="34" charset="0"/>
                <a:cs typeface="Calibri" panose="020F0502020204030204" pitchFamily="34" charset="0"/>
              </a:rPr>
              <a:t>Temporal data: </a:t>
            </a:r>
            <a:r>
              <a:rPr lang="en-US" altLang="en-US" sz="2400" dirty="0">
                <a:latin typeface="Calibri" panose="020F0502020204030204" pitchFamily="34" charset="0"/>
                <a:cs typeface="Calibri" panose="020F0502020204030204" pitchFamily="34" charset="0"/>
              </a:rPr>
              <a:t>time-series</a:t>
            </a:r>
          </a:p>
          <a:p>
            <a:pPr marL="523881" indent="-342900">
              <a:spcBef>
                <a:spcPts val="0"/>
              </a:spcBef>
            </a:pPr>
            <a:endParaRPr lang="en-US" altLang="en-US" sz="2400" dirty="0">
              <a:latin typeface="Calibri" panose="020F0502020204030204" pitchFamily="34" charset="0"/>
              <a:cs typeface="Calibri" panose="020F0502020204030204" pitchFamily="34" charset="0"/>
            </a:endParaRPr>
          </a:p>
          <a:p>
            <a:pPr marL="523881" indent="-342900">
              <a:spcBef>
                <a:spcPts val="0"/>
              </a:spcBef>
            </a:pPr>
            <a:endParaRPr lang="en-US" altLang="en-US" sz="2400" dirty="0">
              <a:latin typeface="Calibri" panose="020F0502020204030204" pitchFamily="34" charset="0"/>
              <a:cs typeface="Calibri" panose="020F0502020204030204" pitchFamily="34" charset="0"/>
            </a:endParaRPr>
          </a:p>
          <a:p>
            <a:pPr marL="523881" indent="-342900">
              <a:spcBef>
                <a:spcPts val="0"/>
              </a:spcBef>
            </a:pPr>
            <a:endParaRPr lang="en-US" altLang="en-US" sz="2400" dirty="0">
              <a:latin typeface="Calibri" panose="020F0502020204030204" pitchFamily="34" charset="0"/>
              <a:cs typeface="Calibri" panose="020F0502020204030204" pitchFamily="34" charset="0"/>
            </a:endParaRPr>
          </a:p>
          <a:p>
            <a:pPr marL="523881" indent="-342900">
              <a:spcBef>
                <a:spcPts val="0"/>
              </a:spcBef>
            </a:pPr>
            <a:endParaRPr lang="en-US" altLang="en-US" sz="2400" dirty="0">
              <a:latin typeface="Calibri" panose="020F0502020204030204" pitchFamily="34" charset="0"/>
              <a:cs typeface="Calibri" panose="020F0502020204030204" pitchFamily="34" charset="0"/>
            </a:endParaRPr>
          </a:p>
          <a:p>
            <a:pPr marL="523881" indent="-342900">
              <a:spcBef>
                <a:spcPts val="0"/>
              </a:spcBef>
            </a:pPr>
            <a:endParaRPr lang="en-US" altLang="en-US" sz="2400" dirty="0">
              <a:latin typeface="Calibri" panose="020F0502020204030204" pitchFamily="34" charset="0"/>
              <a:cs typeface="Calibri" panose="020F0502020204030204" pitchFamily="34" charset="0"/>
            </a:endParaRPr>
          </a:p>
          <a:p>
            <a:pPr marL="523881" indent="-342900">
              <a:spcBef>
                <a:spcPts val="0"/>
              </a:spcBef>
            </a:pPr>
            <a:endParaRPr lang="en-US" altLang="en-US" sz="2400" dirty="0">
              <a:latin typeface="Calibri" panose="020F0502020204030204" pitchFamily="34" charset="0"/>
              <a:cs typeface="Calibri" panose="020F0502020204030204" pitchFamily="34" charset="0"/>
            </a:endParaRPr>
          </a:p>
          <a:p>
            <a:pPr marL="523881" indent="-342900">
              <a:spcBef>
                <a:spcPts val="0"/>
              </a:spcBef>
            </a:pPr>
            <a:endParaRPr lang="en-US" altLang="en-US" sz="2400" dirty="0">
              <a:latin typeface="Calibri" panose="020F0502020204030204" pitchFamily="34" charset="0"/>
              <a:cs typeface="Calibri" panose="020F0502020204030204" pitchFamily="34" charset="0"/>
            </a:endParaRPr>
          </a:p>
          <a:p>
            <a:pPr marL="523881" indent="-342900">
              <a:spcBef>
                <a:spcPts val="0"/>
              </a:spcBef>
            </a:pPr>
            <a:r>
              <a:rPr lang="en-US" altLang="en-US" sz="2400" b="1" dirty="0">
                <a:latin typeface="Calibri" panose="020F0502020204030204" pitchFamily="34" charset="0"/>
                <a:cs typeface="Calibri" panose="020F0502020204030204" pitchFamily="34" charset="0"/>
              </a:rPr>
              <a:t>Sequential Data: </a:t>
            </a:r>
            <a:r>
              <a:rPr lang="en-US" altLang="en-US" sz="2400" dirty="0">
                <a:latin typeface="Calibri" panose="020F0502020204030204" pitchFamily="34" charset="0"/>
                <a:cs typeface="Calibri" panose="020F0502020204030204" pitchFamily="34" charset="0"/>
              </a:rPr>
              <a:t>transaction sequences</a:t>
            </a:r>
          </a:p>
          <a:p>
            <a:pPr marL="180981" indent="0">
              <a:spcBef>
                <a:spcPts val="0"/>
              </a:spcBef>
              <a:buNone/>
            </a:pPr>
            <a:endParaRPr lang="en-US" altLang="en-US" sz="2400" dirty="0">
              <a:latin typeface="Calibri" panose="020F0502020204030204" pitchFamily="34" charset="0"/>
              <a:cs typeface="Calibri" panose="020F0502020204030204" pitchFamily="34" charset="0"/>
            </a:endParaRPr>
          </a:p>
          <a:p>
            <a:pPr marL="180981" indent="0">
              <a:spcBef>
                <a:spcPts val="0"/>
              </a:spcBef>
              <a:buNone/>
            </a:pPr>
            <a:endParaRPr lang="en-US" altLang="en-US" sz="2400" dirty="0">
              <a:latin typeface="Calibri" panose="020F0502020204030204" pitchFamily="34" charset="0"/>
              <a:cs typeface="Calibri" panose="020F0502020204030204" pitchFamily="34" charset="0"/>
            </a:endParaRPr>
          </a:p>
          <a:p>
            <a:pPr marL="523881" indent="-342900">
              <a:spcBef>
                <a:spcPts val="0"/>
              </a:spcBef>
            </a:pPr>
            <a:r>
              <a:rPr lang="en-US" altLang="en-US" sz="2400" b="1" dirty="0">
                <a:latin typeface="Calibri" panose="020F0502020204030204" pitchFamily="34" charset="0"/>
                <a:cs typeface="Calibri" panose="020F0502020204030204" pitchFamily="34" charset="0"/>
              </a:rPr>
              <a:t>Genetic sequence data</a:t>
            </a:r>
          </a:p>
        </p:txBody>
      </p:sp>
      <p:sp>
        <p:nvSpPr>
          <p:cNvPr id="2" name="Slide Number Placeholder 1">
            <a:extLst>
              <a:ext uri="{FF2B5EF4-FFF2-40B4-BE49-F238E27FC236}">
                <a16:creationId xmlns:a16="http://schemas.microsoft.com/office/drawing/2014/main" id="{728DDC8A-8985-4D22-BF03-DBDE6A5D3B7C}"/>
              </a:ext>
            </a:extLst>
          </p:cNvPr>
          <p:cNvSpPr>
            <a:spLocks noGrp="1"/>
          </p:cNvSpPr>
          <p:nvPr>
            <p:ph type="sldNum" sz="quarter" idx="15"/>
          </p:nvPr>
        </p:nvSpPr>
        <p:spPr/>
        <p:txBody>
          <a:bodyPr/>
          <a:lstStyle/>
          <a:p>
            <a:fld id="{B6F15528-21DE-4FAA-801E-634DDDAF4B2B}" type="slidenum">
              <a:rPr lang="en-US" smtClean="0">
                <a:solidFill>
                  <a:schemeClr val="tx1"/>
                </a:solidFill>
                <a:latin typeface="Calibri" panose="020F0502020204030204" pitchFamily="34" charset="0"/>
                <a:cs typeface="Calibri" panose="020F0502020204030204" pitchFamily="34" charset="0"/>
              </a:rPr>
              <a:pPr/>
              <a:t>6</a:t>
            </a:fld>
            <a:endParaRPr lang="en-US">
              <a:solidFill>
                <a:schemeClr val="tx1"/>
              </a:solidFill>
              <a:latin typeface="Calibri" panose="020F0502020204030204" pitchFamily="34" charset="0"/>
              <a:cs typeface="Calibri" panose="020F0502020204030204" pitchFamily="34" charset="0"/>
            </a:endParaRPr>
          </a:p>
        </p:txBody>
      </p:sp>
      <p:pic>
        <p:nvPicPr>
          <p:cNvPr id="37892" name="Picture 4" descr="http://www.panspermia.org/cllu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696" y="3940888"/>
            <a:ext cx="4683638" cy="2748917"/>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descr="http://www.albertbelle.net/pictures/jimart/belleartb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5877" y="1151556"/>
            <a:ext cx="4155658" cy="1872712"/>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descr="https://onlinecourses.science.psu.edu/stat510/sites/onlinecourses.science.psu.edu.stat510/files/L01/graph_0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641" y="2474064"/>
            <a:ext cx="3245990" cy="21665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9679E73-429B-4E46-A870-05C435D83B66}"/>
              </a:ext>
            </a:extLst>
          </p:cNvPr>
          <p:cNvPicPr>
            <a:picLocks noChangeAspect="1"/>
          </p:cNvPicPr>
          <p:nvPr/>
        </p:nvPicPr>
        <p:blipFill>
          <a:blip r:embed="rId6"/>
          <a:stretch>
            <a:fillRect/>
          </a:stretch>
        </p:blipFill>
        <p:spPr>
          <a:xfrm>
            <a:off x="5124450" y="1806272"/>
            <a:ext cx="2078208" cy="2037459"/>
          </a:xfrm>
          <a:prstGeom prst="rect">
            <a:avLst/>
          </a:prstGeom>
        </p:spPr>
      </p:pic>
    </p:spTree>
    <p:extLst>
      <p:ext uri="{BB962C8B-B14F-4D97-AF65-F5344CB8AC3E}">
        <p14:creationId xmlns:p14="http://schemas.microsoft.com/office/powerpoint/2010/main" val="14336748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212035" y="254000"/>
            <a:ext cx="11408465" cy="762000"/>
          </a:xfrm>
        </p:spPr>
        <p:txBody>
          <a:bodyPr>
            <a:noAutofit/>
          </a:bodyPr>
          <a:lstStyle/>
          <a:p>
            <a:r>
              <a:rPr lang="en-US" altLang="en-US" b="1" dirty="0">
                <a:solidFill>
                  <a:schemeClr val="tx1"/>
                </a:solidFill>
                <a:latin typeface="Calibri" panose="020F0502020204030204" pitchFamily="34" charset="0"/>
                <a:cs typeface="Calibri" panose="020F0502020204030204" pitchFamily="34" charset="0"/>
              </a:rPr>
              <a:t>Graphic Displays of Basic Statistical Descriptions</a:t>
            </a:r>
          </a:p>
        </p:txBody>
      </p:sp>
      <p:sp>
        <p:nvSpPr>
          <p:cNvPr id="24580" name="Rectangle 3"/>
          <p:cNvSpPr>
            <a:spLocks noGrp="1" noChangeArrowheads="1"/>
          </p:cNvSpPr>
          <p:nvPr>
            <p:ph sz="quarter" idx="1"/>
          </p:nvPr>
        </p:nvSpPr>
        <p:spPr>
          <a:xfrm>
            <a:off x="571499" y="1219200"/>
            <a:ext cx="11049001" cy="5384800"/>
          </a:xfrm>
        </p:spPr>
        <p:txBody>
          <a:bodyPr/>
          <a:lstStyle/>
          <a:p>
            <a:pPr eaLnBrk="1" hangingPunct="1">
              <a:spcAft>
                <a:spcPts val="600"/>
              </a:spcAft>
              <a:buSzPct val="80000"/>
            </a:pPr>
            <a:r>
              <a:rPr lang="en-US" altLang="en-US" sz="2400" b="1" dirty="0">
                <a:latin typeface="Calibri" panose="020F0502020204030204" pitchFamily="34" charset="0"/>
                <a:cs typeface="Calibri" panose="020F0502020204030204" pitchFamily="34" charset="0"/>
              </a:rPr>
              <a:t>Boxplot</a:t>
            </a:r>
            <a:r>
              <a:rPr lang="en-US" altLang="en-US" sz="2400" dirty="0">
                <a:latin typeface="Calibri" panose="020F0502020204030204" pitchFamily="34" charset="0"/>
                <a:cs typeface="Calibri" panose="020F0502020204030204" pitchFamily="34" charset="0"/>
              </a:rPr>
              <a:t>: graphic display of five-number summary</a:t>
            </a:r>
          </a:p>
          <a:p>
            <a:pPr eaLnBrk="1" hangingPunct="1">
              <a:spcAft>
                <a:spcPts val="600"/>
              </a:spcAft>
              <a:buSzPct val="80000"/>
            </a:pPr>
            <a:r>
              <a:rPr lang="en-US" altLang="en-US" sz="2400" b="1" dirty="0">
                <a:latin typeface="Calibri" panose="020F0502020204030204" pitchFamily="34" charset="0"/>
                <a:cs typeface="Calibri" panose="020F0502020204030204" pitchFamily="34" charset="0"/>
              </a:rPr>
              <a:t>Histogram</a:t>
            </a:r>
            <a:r>
              <a:rPr lang="en-US" altLang="en-US" sz="2400" dirty="0">
                <a:latin typeface="Calibri" panose="020F0502020204030204" pitchFamily="34" charset="0"/>
                <a:cs typeface="Calibri" panose="020F0502020204030204" pitchFamily="34" charset="0"/>
              </a:rPr>
              <a:t>: x-axis are values, y-axis </a:t>
            </a:r>
            <a:r>
              <a:rPr lang="en-US" altLang="en-US" sz="2400" dirty="0" err="1">
                <a:latin typeface="Calibri" panose="020F0502020204030204" pitchFamily="34" charset="0"/>
                <a:cs typeface="Calibri" panose="020F0502020204030204" pitchFamily="34" charset="0"/>
              </a:rPr>
              <a:t>repres</a:t>
            </a:r>
            <a:r>
              <a:rPr lang="en-US" altLang="en-US" sz="2400" dirty="0">
                <a:latin typeface="Calibri" panose="020F0502020204030204" pitchFamily="34" charset="0"/>
                <a:cs typeface="Calibri" panose="020F0502020204030204" pitchFamily="34" charset="0"/>
              </a:rPr>
              <a:t>. frequencies </a:t>
            </a:r>
          </a:p>
          <a:p>
            <a:pPr eaLnBrk="1" hangingPunct="1">
              <a:spcAft>
                <a:spcPts val="600"/>
              </a:spcAft>
              <a:buSzPct val="80000"/>
            </a:pPr>
            <a:r>
              <a:rPr lang="en-US" altLang="en-US" sz="2400" b="1" dirty="0">
                <a:latin typeface="Calibri" panose="020F0502020204030204" pitchFamily="34" charset="0"/>
                <a:cs typeface="Calibri" panose="020F0502020204030204" pitchFamily="34" charset="0"/>
              </a:rPr>
              <a:t>Quantile plot</a:t>
            </a:r>
            <a:r>
              <a:rPr lang="en-US" altLang="en-US" sz="2400" dirty="0">
                <a:latin typeface="Calibri" panose="020F0502020204030204" pitchFamily="34" charset="0"/>
                <a:cs typeface="Calibri" panose="020F0502020204030204" pitchFamily="34" charset="0"/>
              </a:rPr>
              <a:t>:  each value </a:t>
            </a:r>
            <a:r>
              <a:rPr lang="en-US" altLang="en-US" sz="2400" i="1" dirty="0">
                <a:latin typeface="Calibri" panose="020F0502020204030204" pitchFamily="34" charset="0"/>
                <a:cs typeface="Calibri" panose="020F0502020204030204" pitchFamily="34" charset="0"/>
              </a:rPr>
              <a:t>x</a:t>
            </a:r>
            <a:r>
              <a:rPr lang="en-US" altLang="en-US" sz="2400" i="1" baseline="-25000" dirty="0">
                <a:latin typeface="Calibri" panose="020F0502020204030204" pitchFamily="34" charset="0"/>
                <a:cs typeface="Calibri" panose="020F0502020204030204" pitchFamily="34" charset="0"/>
              </a:rPr>
              <a:t>i</a:t>
            </a:r>
            <a:r>
              <a:rPr lang="en-US" altLang="en-US" sz="2400" baseline="-25000" dirty="0">
                <a:latin typeface="Calibri" panose="020F0502020204030204" pitchFamily="34" charset="0"/>
                <a:cs typeface="Calibri" panose="020F0502020204030204" pitchFamily="34" charset="0"/>
              </a:rPr>
              <a:t>  </a:t>
            </a:r>
            <a:r>
              <a:rPr lang="en-US" altLang="en-US" sz="2400" dirty="0">
                <a:latin typeface="Calibri" panose="020F0502020204030204" pitchFamily="34" charset="0"/>
                <a:cs typeface="Calibri" panose="020F0502020204030204" pitchFamily="34" charset="0"/>
              </a:rPr>
              <a:t>is paired with </a:t>
            </a:r>
            <a:r>
              <a:rPr lang="en-US" altLang="en-US" sz="2400" i="1" dirty="0">
                <a:latin typeface="Calibri" panose="020F0502020204030204" pitchFamily="34" charset="0"/>
                <a:cs typeface="Calibri" panose="020F0502020204030204" pitchFamily="34" charset="0"/>
              </a:rPr>
              <a:t>f</a:t>
            </a:r>
            <a:r>
              <a:rPr lang="en-US" altLang="en-US" sz="2400" i="1" baseline="-25000" dirty="0">
                <a:latin typeface="Calibri" panose="020F0502020204030204" pitchFamily="34" charset="0"/>
                <a:cs typeface="Calibri" panose="020F0502020204030204" pitchFamily="34" charset="0"/>
              </a:rPr>
              <a:t>i </a:t>
            </a:r>
            <a:r>
              <a:rPr lang="en-US" altLang="en-US" sz="2400" dirty="0">
                <a:latin typeface="Calibri" panose="020F0502020204030204" pitchFamily="34" charset="0"/>
                <a:cs typeface="Calibri" panose="020F0502020204030204" pitchFamily="34" charset="0"/>
              </a:rPr>
              <a:t> indicating that approximately 100 </a:t>
            </a:r>
            <a:r>
              <a:rPr lang="en-US" altLang="en-US" sz="2400" i="1" dirty="0">
                <a:latin typeface="Calibri" panose="020F0502020204030204" pitchFamily="34" charset="0"/>
                <a:cs typeface="Calibri" panose="020F0502020204030204" pitchFamily="34" charset="0"/>
              </a:rPr>
              <a:t>f</a:t>
            </a:r>
            <a:r>
              <a:rPr lang="en-US" altLang="en-US" sz="2400" i="1" baseline="-25000" dirty="0">
                <a:latin typeface="Calibri" panose="020F0502020204030204" pitchFamily="34" charset="0"/>
                <a:cs typeface="Calibri" panose="020F0502020204030204" pitchFamily="34" charset="0"/>
              </a:rPr>
              <a:t>i </a:t>
            </a:r>
            <a:r>
              <a:rPr lang="en-US" altLang="en-US" sz="2400" dirty="0">
                <a:latin typeface="Calibri" panose="020F0502020204030204" pitchFamily="34" charset="0"/>
                <a:cs typeface="Calibri" panose="020F0502020204030204" pitchFamily="34" charset="0"/>
              </a:rPr>
              <a:t>% of data  are </a:t>
            </a:r>
            <a:r>
              <a:rPr lang="en-US" altLang="en-US" sz="2400" dirty="0">
                <a:latin typeface="Calibri" panose="020F0502020204030204" pitchFamily="34" charset="0"/>
                <a:cs typeface="Calibri" panose="020F0502020204030204" pitchFamily="34" charset="0"/>
                <a:sym typeface="Symbol" panose="05050102010706020507" pitchFamily="18" charset="2"/>
              </a:rPr>
              <a:t></a:t>
            </a:r>
            <a:r>
              <a:rPr lang="en-US" altLang="en-US" sz="2400" dirty="0">
                <a:latin typeface="Calibri" panose="020F0502020204030204" pitchFamily="34" charset="0"/>
                <a:cs typeface="Calibri" panose="020F0502020204030204" pitchFamily="34" charset="0"/>
              </a:rPr>
              <a:t> </a:t>
            </a:r>
            <a:r>
              <a:rPr lang="en-US" altLang="en-US" sz="2400" i="1" dirty="0">
                <a:latin typeface="Calibri" panose="020F0502020204030204" pitchFamily="34" charset="0"/>
                <a:cs typeface="Calibri" panose="020F0502020204030204" pitchFamily="34" charset="0"/>
              </a:rPr>
              <a:t>x</a:t>
            </a:r>
            <a:r>
              <a:rPr lang="en-US" altLang="en-US" sz="2400" i="1" baseline="-25000" dirty="0">
                <a:latin typeface="Calibri" panose="020F0502020204030204" pitchFamily="34" charset="0"/>
                <a:cs typeface="Calibri" panose="020F0502020204030204" pitchFamily="34" charset="0"/>
              </a:rPr>
              <a:t>i</a:t>
            </a:r>
            <a:r>
              <a:rPr lang="en-US" altLang="en-US" sz="2400" baseline="-25000" dirty="0">
                <a:latin typeface="Calibri" panose="020F0502020204030204" pitchFamily="34" charset="0"/>
                <a:cs typeface="Calibri" panose="020F0502020204030204" pitchFamily="34" charset="0"/>
              </a:rPr>
              <a:t> </a:t>
            </a:r>
            <a:endParaRPr lang="en-US" altLang="en-US" sz="2400" dirty="0">
              <a:latin typeface="Calibri" panose="020F0502020204030204" pitchFamily="34" charset="0"/>
              <a:cs typeface="Calibri" panose="020F0502020204030204" pitchFamily="34" charset="0"/>
            </a:endParaRPr>
          </a:p>
          <a:p>
            <a:pPr eaLnBrk="1" hangingPunct="1">
              <a:spcAft>
                <a:spcPts val="600"/>
              </a:spcAft>
              <a:buSzPct val="80000"/>
            </a:pPr>
            <a:r>
              <a:rPr lang="en-US" altLang="en-US" sz="2400" b="1" dirty="0">
                <a:latin typeface="Calibri" panose="020F0502020204030204" pitchFamily="34" charset="0"/>
                <a:cs typeface="Calibri" panose="020F0502020204030204" pitchFamily="34" charset="0"/>
              </a:rPr>
              <a:t>Quantile-quantile (q-q) plot</a:t>
            </a:r>
            <a:r>
              <a:rPr lang="en-US" altLang="en-US" sz="2400" dirty="0">
                <a:latin typeface="Calibri" panose="020F0502020204030204" pitchFamily="34" charset="0"/>
                <a:cs typeface="Calibri" panose="020F0502020204030204" pitchFamily="34" charset="0"/>
              </a:rPr>
              <a:t>: graphs the quantiles of one </a:t>
            </a:r>
            <a:r>
              <a:rPr lang="en-US" altLang="en-US" sz="2400" dirty="0" err="1">
                <a:latin typeface="Calibri" panose="020F0502020204030204" pitchFamily="34" charset="0"/>
                <a:cs typeface="Calibri" panose="020F0502020204030204" pitchFamily="34" charset="0"/>
              </a:rPr>
              <a:t>univariant</a:t>
            </a:r>
            <a:r>
              <a:rPr lang="en-US" altLang="en-US" sz="2400" dirty="0">
                <a:latin typeface="Calibri" panose="020F0502020204030204" pitchFamily="34" charset="0"/>
                <a:cs typeface="Calibri" panose="020F0502020204030204" pitchFamily="34" charset="0"/>
              </a:rPr>
              <a:t> distribution against the corresponding quantiles of another</a:t>
            </a:r>
          </a:p>
          <a:p>
            <a:pPr eaLnBrk="1" hangingPunct="1">
              <a:spcAft>
                <a:spcPts val="600"/>
              </a:spcAft>
              <a:buSzPct val="80000"/>
            </a:pPr>
            <a:r>
              <a:rPr lang="en-US" altLang="en-US" sz="2400" b="1" dirty="0">
                <a:latin typeface="Calibri" panose="020F0502020204030204" pitchFamily="34" charset="0"/>
                <a:cs typeface="Calibri" panose="020F0502020204030204" pitchFamily="34" charset="0"/>
              </a:rPr>
              <a:t>Scatter plot</a:t>
            </a:r>
            <a:r>
              <a:rPr lang="en-US" altLang="en-US" sz="2400" dirty="0">
                <a:latin typeface="Calibri" panose="020F0502020204030204" pitchFamily="34" charset="0"/>
                <a:cs typeface="Calibri" panose="020F0502020204030204" pitchFamily="34" charset="0"/>
              </a:rPr>
              <a:t>: each pair of values is a pair of coordinates and plotted as points in the plane</a:t>
            </a:r>
          </a:p>
        </p:txBody>
      </p:sp>
      <p:sp>
        <p:nvSpPr>
          <p:cNvPr id="2" name="Slide Number Placeholder 1">
            <a:extLst>
              <a:ext uri="{FF2B5EF4-FFF2-40B4-BE49-F238E27FC236}">
                <a16:creationId xmlns:a16="http://schemas.microsoft.com/office/drawing/2014/main" id="{F9A8A819-4BEF-4D5E-A071-FC80A809F32A}"/>
              </a:ext>
            </a:extLst>
          </p:cNvPr>
          <p:cNvSpPr>
            <a:spLocks noGrp="1"/>
          </p:cNvSpPr>
          <p:nvPr>
            <p:ph type="sldNum" sz="quarter" idx="15"/>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21863102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265042" y="0"/>
            <a:ext cx="11926957" cy="1164292"/>
          </a:xfrm>
        </p:spPr>
        <p:txBody>
          <a:bodyPr>
            <a:noAutofit/>
          </a:bodyPr>
          <a:lstStyle/>
          <a:p>
            <a:r>
              <a:rPr lang="en-US" altLang="en-US" b="1" dirty="0">
                <a:solidFill>
                  <a:schemeClr val="tx1"/>
                </a:solidFill>
                <a:latin typeface="Calibri" panose="020F0502020204030204" pitchFamily="34" charset="0"/>
                <a:cs typeface="Calibri" panose="020F0502020204030204" pitchFamily="34" charset="0"/>
              </a:rPr>
              <a:t>Measuring the Dispersion of Data: Quartiles &amp; Boxplots   </a:t>
            </a:r>
          </a:p>
        </p:txBody>
      </p:sp>
      <p:sp>
        <p:nvSpPr>
          <p:cNvPr id="20484" name="Rectangle 3"/>
          <p:cNvSpPr>
            <a:spLocks noGrp="1" noChangeArrowheads="1"/>
          </p:cNvSpPr>
          <p:nvPr>
            <p:ph type="body" sz="half" idx="1"/>
          </p:nvPr>
        </p:nvSpPr>
        <p:spPr>
          <a:xfrm>
            <a:off x="571500" y="1164292"/>
            <a:ext cx="7153364" cy="4516072"/>
          </a:xfrm>
        </p:spPr>
        <p:txBody>
          <a:bodyPr>
            <a:normAutofit/>
          </a:bodyPr>
          <a:lstStyle/>
          <a:p>
            <a:pPr>
              <a:spcAft>
                <a:spcPts val="600"/>
              </a:spcAft>
            </a:pPr>
            <a:r>
              <a:rPr lang="en-US" altLang="en-US" b="1" dirty="0">
                <a:latin typeface="Calibri" panose="020F0502020204030204" pitchFamily="34" charset="0"/>
                <a:cs typeface="Calibri" panose="020F0502020204030204" pitchFamily="34" charset="0"/>
              </a:rPr>
              <a:t>Quartiles</a:t>
            </a:r>
            <a:r>
              <a:rPr lang="en-US" altLang="en-US" dirty="0">
                <a:latin typeface="Calibri" panose="020F0502020204030204" pitchFamily="34" charset="0"/>
                <a:cs typeface="Calibri" panose="020F0502020204030204" pitchFamily="34" charset="0"/>
              </a:rPr>
              <a:t>: Q</a:t>
            </a:r>
            <a:r>
              <a:rPr lang="en-US" altLang="en-US" baseline="-25000" dirty="0">
                <a:latin typeface="Calibri" panose="020F0502020204030204" pitchFamily="34" charset="0"/>
                <a:cs typeface="Calibri" panose="020F0502020204030204" pitchFamily="34" charset="0"/>
              </a:rPr>
              <a:t>1</a:t>
            </a:r>
            <a:r>
              <a:rPr lang="en-US" altLang="en-US" dirty="0">
                <a:latin typeface="Calibri" panose="020F0502020204030204" pitchFamily="34" charset="0"/>
                <a:cs typeface="Calibri" panose="020F0502020204030204" pitchFamily="34" charset="0"/>
              </a:rPr>
              <a:t> (25</a:t>
            </a:r>
            <a:r>
              <a:rPr lang="en-US" altLang="en-US" baseline="30000" dirty="0">
                <a:latin typeface="Calibri" panose="020F0502020204030204" pitchFamily="34" charset="0"/>
                <a:cs typeface="Calibri" panose="020F0502020204030204" pitchFamily="34" charset="0"/>
              </a:rPr>
              <a:t>th</a:t>
            </a:r>
            <a:r>
              <a:rPr lang="en-US" altLang="en-US" dirty="0">
                <a:latin typeface="Calibri" panose="020F0502020204030204" pitchFamily="34" charset="0"/>
                <a:cs typeface="Calibri" panose="020F0502020204030204" pitchFamily="34" charset="0"/>
              </a:rPr>
              <a:t> percentile), Q</a:t>
            </a:r>
            <a:r>
              <a:rPr lang="en-US" altLang="en-US" baseline="-25000" dirty="0">
                <a:latin typeface="Calibri" panose="020F0502020204030204" pitchFamily="34" charset="0"/>
                <a:cs typeface="Calibri" panose="020F0502020204030204" pitchFamily="34" charset="0"/>
              </a:rPr>
              <a:t>3</a:t>
            </a:r>
            <a:r>
              <a:rPr lang="en-US" altLang="en-US" dirty="0">
                <a:latin typeface="Calibri" panose="020F0502020204030204" pitchFamily="34" charset="0"/>
                <a:cs typeface="Calibri" panose="020F0502020204030204" pitchFamily="34" charset="0"/>
              </a:rPr>
              <a:t> (75</a:t>
            </a:r>
            <a:r>
              <a:rPr lang="en-US" altLang="en-US" baseline="30000" dirty="0">
                <a:latin typeface="Calibri" panose="020F0502020204030204" pitchFamily="34" charset="0"/>
                <a:cs typeface="Calibri" panose="020F0502020204030204" pitchFamily="34" charset="0"/>
              </a:rPr>
              <a:t>th</a:t>
            </a:r>
            <a:r>
              <a:rPr lang="en-US" altLang="en-US" dirty="0">
                <a:latin typeface="Calibri" panose="020F0502020204030204" pitchFamily="34" charset="0"/>
                <a:cs typeface="Calibri" panose="020F0502020204030204" pitchFamily="34" charset="0"/>
              </a:rPr>
              <a:t> percentile)</a:t>
            </a:r>
          </a:p>
          <a:p>
            <a:pPr>
              <a:spcAft>
                <a:spcPts val="600"/>
              </a:spcAft>
            </a:pPr>
            <a:r>
              <a:rPr lang="en-US" altLang="en-US" b="1" dirty="0">
                <a:latin typeface="Calibri" panose="020F0502020204030204" pitchFamily="34" charset="0"/>
                <a:cs typeface="Calibri" panose="020F0502020204030204" pitchFamily="34" charset="0"/>
              </a:rPr>
              <a:t>Inter-quartile range</a:t>
            </a:r>
            <a:r>
              <a:rPr lang="en-US" altLang="en-US" dirty="0">
                <a:latin typeface="Calibri" panose="020F0502020204030204" pitchFamily="34" charset="0"/>
                <a:cs typeface="Calibri" panose="020F0502020204030204" pitchFamily="34" charset="0"/>
              </a:rPr>
              <a:t>: </a:t>
            </a:r>
            <a:r>
              <a:rPr lang="en-US" altLang="en-US" dirty="0">
                <a:solidFill>
                  <a:srgbClr val="FF0000"/>
                </a:solidFill>
                <a:latin typeface="Calibri" panose="020F0502020204030204" pitchFamily="34" charset="0"/>
                <a:cs typeface="Calibri" panose="020F0502020204030204" pitchFamily="34" charset="0"/>
              </a:rPr>
              <a:t>IQR</a:t>
            </a:r>
            <a:r>
              <a:rPr lang="en-US" altLang="en-US" dirty="0">
                <a:latin typeface="Calibri" panose="020F0502020204030204" pitchFamily="34" charset="0"/>
                <a:cs typeface="Calibri" panose="020F0502020204030204" pitchFamily="34" charset="0"/>
              </a:rPr>
              <a:t> = Q</a:t>
            </a:r>
            <a:r>
              <a:rPr lang="en-US" altLang="en-US" baseline="-25000" dirty="0">
                <a:latin typeface="Calibri" panose="020F0502020204030204" pitchFamily="34" charset="0"/>
                <a:cs typeface="Calibri" panose="020F0502020204030204" pitchFamily="34" charset="0"/>
              </a:rPr>
              <a:t>3 </a:t>
            </a:r>
            <a:r>
              <a:rPr lang="en-US" altLang="en-US" dirty="0">
                <a:latin typeface="Calibri" panose="020F0502020204030204" pitchFamily="34" charset="0"/>
                <a:cs typeface="Calibri" panose="020F0502020204030204" pitchFamily="34" charset="0"/>
              </a:rPr>
              <a:t>–</a:t>
            </a:r>
            <a:r>
              <a:rPr lang="en-US" altLang="en-US" baseline="-25000" dirty="0">
                <a:latin typeface="Calibri" panose="020F0502020204030204" pitchFamily="34" charset="0"/>
                <a:cs typeface="Calibri" panose="020F0502020204030204" pitchFamily="34" charset="0"/>
              </a:rPr>
              <a:t> </a:t>
            </a:r>
            <a:r>
              <a:rPr lang="en-US" altLang="en-US" dirty="0">
                <a:latin typeface="Calibri" panose="020F0502020204030204" pitchFamily="34" charset="0"/>
                <a:cs typeface="Calibri" panose="020F0502020204030204" pitchFamily="34" charset="0"/>
              </a:rPr>
              <a:t>Q</a:t>
            </a:r>
            <a:r>
              <a:rPr lang="en-US" altLang="en-US" baseline="-25000" dirty="0">
                <a:latin typeface="Calibri" panose="020F0502020204030204" pitchFamily="34" charset="0"/>
                <a:cs typeface="Calibri" panose="020F0502020204030204" pitchFamily="34" charset="0"/>
              </a:rPr>
              <a:t>1 </a:t>
            </a:r>
          </a:p>
          <a:p>
            <a:pPr>
              <a:spcAft>
                <a:spcPts val="600"/>
              </a:spcAft>
            </a:pPr>
            <a:r>
              <a:rPr lang="en-US" altLang="en-US" b="1" dirty="0">
                <a:latin typeface="Calibri" panose="020F0502020204030204" pitchFamily="34" charset="0"/>
                <a:cs typeface="Calibri" panose="020F0502020204030204" pitchFamily="34" charset="0"/>
              </a:rPr>
              <a:t>Five number summary</a:t>
            </a:r>
            <a:r>
              <a:rPr lang="en-US" altLang="en-US" dirty="0">
                <a:latin typeface="Calibri" panose="020F0502020204030204" pitchFamily="34" charset="0"/>
                <a:cs typeface="Calibri" panose="020F0502020204030204" pitchFamily="34" charset="0"/>
              </a:rPr>
              <a:t>: min, Q</a:t>
            </a:r>
            <a:r>
              <a:rPr lang="en-US" altLang="en-US" baseline="-25000" dirty="0">
                <a:latin typeface="Calibri" panose="020F0502020204030204" pitchFamily="34" charset="0"/>
                <a:cs typeface="Calibri" panose="020F0502020204030204" pitchFamily="34" charset="0"/>
              </a:rPr>
              <a:t>1</a:t>
            </a:r>
            <a:r>
              <a:rPr lang="en-US" altLang="en-US" dirty="0">
                <a:latin typeface="Calibri" panose="020F0502020204030204" pitchFamily="34" charset="0"/>
                <a:cs typeface="Calibri" panose="020F0502020204030204" pitchFamily="34" charset="0"/>
              </a:rPr>
              <a:t>, median,</a:t>
            </a:r>
            <a:r>
              <a:rPr lang="en-US" altLang="en-US" baseline="-25000" dirty="0">
                <a:latin typeface="Calibri" panose="020F0502020204030204" pitchFamily="34" charset="0"/>
                <a:cs typeface="Calibri" panose="020F0502020204030204" pitchFamily="34" charset="0"/>
              </a:rPr>
              <a:t> </a:t>
            </a:r>
            <a:r>
              <a:rPr lang="en-US" altLang="en-US" dirty="0">
                <a:latin typeface="Calibri" panose="020F0502020204030204" pitchFamily="34" charset="0"/>
                <a:cs typeface="Calibri" panose="020F0502020204030204" pitchFamily="34" charset="0"/>
              </a:rPr>
              <a:t>Q</a:t>
            </a:r>
            <a:r>
              <a:rPr lang="en-US" altLang="en-US" baseline="-25000" dirty="0">
                <a:latin typeface="Calibri" panose="020F0502020204030204" pitchFamily="34" charset="0"/>
                <a:cs typeface="Calibri" panose="020F0502020204030204" pitchFamily="34" charset="0"/>
              </a:rPr>
              <a:t>3</a:t>
            </a:r>
            <a:r>
              <a:rPr lang="en-US" altLang="en-US" dirty="0">
                <a:latin typeface="Calibri" panose="020F0502020204030204" pitchFamily="34" charset="0"/>
                <a:cs typeface="Calibri" panose="020F0502020204030204" pitchFamily="34" charset="0"/>
              </a:rPr>
              <a:t>, max</a:t>
            </a:r>
          </a:p>
          <a:p>
            <a:pPr>
              <a:spcAft>
                <a:spcPts val="600"/>
              </a:spcAft>
            </a:pPr>
            <a:r>
              <a:rPr lang="en-US" altLang="en-US" b="1" dirty="0">
                <a:latin typeface="Calibri" panose="020F0502020204030204" pitchFamily="34" charset="0"/>
                <a:cs typeface="Calibri" panose="020F0502020204030204" pitchFamily="34" charset="0"/>
              </a:rPr>
              <a:t>Boxplot</a:t>
            </a:r>
            <a:r>
              <a:rPr lang="en-US" altLang="en-US" dirty="0">
                <a:latin typeface="Calibri" panose="020F0502020204030204" pitchFamily="34" charset="0"/>
                <a:cs typeface="Calibri" panose="020F0502020204030204" pitchFamily="34" charset="0"/>
              </a:rPr>
              <a:t>: Data is represented with a box</a:t>
            </a:r>
          </a:p>
          <a:p>
            <a:pPr lvl="1">
              <a:lnSpc>
                <a:spcPct val="120000"/>
              </a:lnSpc>
            </a:pPr>
            <a:r>
              <a:rPr lang="en-US" altLang="en-US" dirty="0">
                <a:latin typeface="Calibri" panose="020F0502020204030204" pitchFamily="34" charset="0"/>
                <a:cs typeface="Calibri" panose="020F0502020204030204" pitchFamily="34" charset="0"/>
              </a:rPr>
              <a:t>Q</a:t>
            </a:r>
            <a:r>
              <a:rPr lang="en-US" altLang="en-US" baseline="-25000" dirty="0">
                <a:latin typeface="Calibri" panose="020F0502020204030204" pitchFamily="34" charset="0"/>
                <a:cs typeface="Calibri" panose="020F0502020204030204" pitchFamily="34" charset="0"/>
              </a:rPr>
              <a:t>1</a:t>
            </a:r>
            <a:r>
              <a:rPr lang="en-US" altLang="en-US" dirty="0">
                <a:latin typeface="Calibri" panose="020F0502020204030204" pitchFamily="34" charset="0"/>
                <a:cs typeface="Calibri" panose="020F0502020204030204" pitchFamily="34" charset="0"/>
              </a:rPr>
              <a:t>, Q</a:t>
            </a:r>
            <a:r>
              <a:rPr lang="en-US" altLang="en-US" baseline="-25000" dirty="0">
                <a:latin typeface="Calibri" panose="020F0502020204030204" pitchFamily="34" charset="0"/>
                <a:cs typeface="Calibri" panose="020F0502020204030204" pitchFamily="34" charset="0"/>
              </a:rPr>
              <a:t>3</a:t>
            </a:r>
            <a:r>
              <a:rPr lang="en-US" altLang="en-US" dirty="0">
                <a:latin typeface="Calibri" panose="020F0502020204030204" pitchFamily="34" charset="0"/>
                <a:cs typeface="Calibri" panose="020F0502020204030204" pitchFamily="34" charset="0"/>
              </a:rPr>
              <a:t>, IQR:  The ends of the box are at the first and third quartiles, i.e., the height of the box is IQR</a:t>
            </a:r>
          </a:p>
          <a:p>
            <a:pPr lvl="1">
              <a:spcAft>
                <a:spcPts val="600"/>
              </a:spcAft>
            </a:pPr>
            <a:r>
              <a:rPr lang="en-US" altLang="en-US" dirty="0">
                <a:latin typeface="Calibri" panose="020F0502020204030204" pitchFamily="34" charset="0"/>
                <a:cs typeface="Calibri" panose="020F0502020204030204" pitchFamily="34" charset="0"/>
              </a:rPr>
              <a:t>Median (Q</a:t>
            </a:r>
            <a:r>
              <a:rPr lang="en-US" altLang="en-US" baseline="-25000" dirty="0">
                <a:latin typeface="Calibri" panose="020F0502020204030204" pitchFamily="34" charset="0"/>
                <a:cs typeface="Calibri" panose="020F0502020204030204" pitchFamily="34" charset="0"/>
              </a:rPr>
              <a:t>2</a:t>
            </a:r>
            <a:r>
              <a:rPr lang="en-US" altLang="en-US" dirty="0">
                <a:latin typeface="Calibri" panose="020F0502020204030204" pitchFamily="34" charset="0"/>
                <a:cs typeface="Calibri" panose="020F0502020204030204" pitchFamily="34" charset="0"/>
              </a:rPr>
              <a:t>) is marked by a line within the box </a:t>
            </a:r>
          </a:p>
          <a:p>
            <a:pPr lvl="1">
              <a:lnSpc>
                <a:spcPct val="120000"/>
              </a:lnSpc>
            </a:pPr>
            <a:r>
              <a:rPr lang="en-US" altLang="en-US" dirty="0">
                <a:latin typeface="Calibri" panose="020F0502020204030204" pitchFamily="34" charset="0"/>
                <a:cs typeface="Calibri" panose="020F0502020204030204" pitchFamily="34" charset="0"/>
              </a:rPr>
              <a:t>Whiskers: two lines outside the box extended to Minimum and Maximum</a:t>
            </a:r>
          </a:p>
        </p:txBody>
      </p:sp>
      <p:sp>
        <p:nvSpPr>
          <p:cNvPr id="2" name="Slide Number Placeholder 1">
            <a:extLst>
              <a:ext uri="{FF2B5EF4-FFF2-40B4-BE49-F238E27FC236}">
                <a16:creationId xmlns:a16="http://schemas.microsoft.com/office/drawing/2014/main" id="{58EEE978-89A2-49C4-8682-B6B5240FB502}"/>
              </a:ext>
            </a:extLst>
          </p:cNvPr>
          <p:cNvSpPr>
            <a:spLocks noGrp="1"/>
          </p:cNvSpPr>
          <p:nvPr>
            <p:ph type="sldNum" sz="quarter" idx="10"/>
          </p:nvPr>
        </p:nvSpPr>
        <p:spPr/>
        <p:txBody>
          <a:bodyPr/>
          <a:lstStyle/>
          <a:p>
            <a:fld id="{5D5C0945-3C12-41E7-B090-1D5BB38CB1A8}" type="slidenum">
              <a:rPr lang="en-US" altLang="en-US" smtClean="0"/>
              <a:pPr/>
              <a:t>61</a:t>
            </a:fld>
            <a:endParaRPr lang="en-US" altLang="en-US"/>
          </a:p>
        </p:txBody>
      </p:sp>
      <p:pic>
        <p:nvPicPr>
          <p:cNvPr id="6" name="Picture 2" descr="http://blog.contextures.com/wp-content/uploads/2013/06/boxplotsimple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370" y="1262902"/>
            <a:ext cx="3467100" cy="37719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a:xfrm>
            <a:off x="571500" y="5476348"/>
            <a:ext cx="10595264" cy="1033318"/>
          </a:xfrm>
          <a:prstGeom prst="rect">
            <a:avLst/>
          </a:prstGeom>
        </p:spPr>
        <p:txBody>
          <a:bodyPr vert="horz" lIns="91436" tIns="45718" rIns="91436" bIns="4571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lnSpc>
                <a:spcPct val="120000"/>
              </a:lnSpc>
            </a:pPr>
            <a:r>
              <a:rPr lang="en-US" altLang="en-US" sz="2000" dirty="0">
                <a:latin typeface="Calibri" panose="020F0502020204030204" pitchFamily="34" charset="0"/>
                <a:cs typeface="Calibri" panose="020F0502020204030204" pitchFamily="34" charset="0"/>
              </a:rPr>
              <a:t>Outliers: points beyond a specified outlier threshold, plotted individually</a:t>
            </a:r>
          </a:p>
          <a:p>
            <a:pPr lvl="2">
              <a:spcAft>
                <a:spcPts val="600"/>
              </a:spcAft>
            </a:pPr>
            <a:r>
              <a:rPr lang="en-US" altLang="en-US" sz="2000" b="1" dirty="0">
                <a:latin typeface="Calibri" panose="020F0502020204030204" pitchFamily="34" charset="0"/>
                <a:cs typeface="Calibri" panose="020F0502020204030204" pitchFamily="34" charset="0"/>
              </a:rPr>
              <a:t>Outlier</a:t>
            </a:r>
            <a:r>
              <a:rPr lang="en-US" altLang="en-US" sz="2000" dirty="0">
                <a:latin typeface="Calibri" panose="020F0502020204030204" pitchFamily="34" charset="0"/>
                <a:cs typeface="Calibri" panose="020F0502020204030204" pitchFamily="34" charset="0"/>
              </a:rPr>
              <a:t>: </a:t>
            </a:r>
            <a:r>
              <a:rPr lang="en-US" altLang="en-US" sz="2000" b="1" dirty="0">
                <a:solidFill>
                  <a:srgbClr val="FF0000"/>
                </a:solidFill>
                <a:latin typeface="Calibri" panose="020F0502020204030204" pitchFamily="34" charset="0"/>
                <a:cs typeface="Calibri" panose="020F0502020204030204" pitchFamily="34" charset="0"/>
              </a:rPr>
              <a:t>usually, a value higher/lower than 1.5 x IQR</a:t>
            </a:r>
          </a:p>
        </p:txBody>
      </p:sp>
    </p:spTree>
    <p:extLst>
      <p:ext uri="{BB962C8B-B14F-4D97-AF65-F5344CB8AC3E}">
        <p14:creationId xmlns:p14="http://schemas.microsoft.com/office/powerpoint/2010/main" val="3278097179"/>
      </p:ext>
    </p:extLst>
  </p:cSld>
  <p:clrMapOvr>
    <a:masterClrMapping/>
  </p:clrMapOvr>
  <p:transition>
    <p:zo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title"/>
          </p:nvPr>
        </p:nvSpPr>
        <p:spPr/>
        <p:txBody>
          <a:bodyPr/>
          <a:lstStyle/>
          <a:p>
            <a:pPr eaLnBrk="1" hangingPunct="1"/>
            <a:r>
              <a:rPr lang="en-US"/>
              <a:t>The 5 Number Summary</a:t>
            </a:r>
          </a:p>
        </p:txBody>
      </p:sp>
      <p:sp>
        <p:nvSpPr>
          <p:cNvPr id="3080" name="Rectangle 8"/>
          <p:cNvSpPr>
            <a:spLocks noGrp="1" noChangeArrowheads="1"/>
          </p:cNvSpPr>
          <p:nvPr>
            <p:ph sz="quarter" idx="1"/>
          </p:nvPr>
        </p:nvSpPr>
        <p:spPr/>
        <p:txBody>
          <a:bodyPr/>
          <a:lstStyle/>
          <a:p>
            <a:pPr eaLnBrk="1" hangingPunct="1"/>
            <a:r>
              <a:rPr lang="en-US" dirty="0"/>
              <a:t>The five number summary is another name for the visual representation of the </a:t>
            </a:r>
            <a:r>
              <a:rPr lang="en-US" b="1" dirty="0">
                <a:solidFill>
                  <a:srgbClr val="CC0099"/>
                </a:solidFill>
              </a:rPr>
              <a:t>box and whisker plot. </a:t>
            </a:r>
          </a:p>
          <a:p>
            <a:pPr eaLnBrk="1" hangingPunct="1"/>
            <a:endParaRPr lang="en-US" dirty="0"/>
          </a:p>
          <a:p>
            <a:pPr eaLnBrk="1" hangingPunct="1"/>
            <a:r>
              <a:rPr lang="en-US" dirty="0"/>
              <a:t>The five number summary consist of :</a:t>
            </a:r>
          </a:p>
          <a:p>
            <a:pPr lvl="1" eaLnBrk="1" hangingPunct="1">
              <a:buClr>
                <a:srgbClr val="CC0099"/>
              </a:buClr>
            </a:pPr>
            <a:r>
              <a:rPr lang="en-US" dirty="0"/>
              <a:t>The median ( 2</a:t>
            </a:r>
            <a:r>
              <a:rPr lang="en-US" baseline="30000" dirty="0"/>
              <a:t>nd</a:t>
            </a:r>
            <a:r>
              <a:rPr lang="en-US" dirty="0"/>
              <a:t> quartile)</a:t>
            </a:r>
          </a:p>
          <a:p>
            <a:pPr lvl="1" eaLnBrk="1" hangingPunct="1">
              <a:buClr>
                <a:srgbClr val="CC0099"/>
              </a:buClr>
            </a:pPr>
            <a:r>
              <a:rPr lang="en-US" dirty="0"/>
              <a:t>The 1</a:t>
            </a:r>
            <a:r>
              <a:rPr lang="en-US" baseline="30000" dirty="0"/>
              <a:t>st</a:t>
            </a:r>
            <a:r>
              <a:rPr lang="en-US" dirty="0"/>
              <a:t> quartile</a:t>
            </a:r>
          </a:p>
          <a:p>
            <a:pPr lvl="1" eaLnBrk="1" hangingPunct="1">
              <a:buClr>
                <a:srgbClr val="CC0099"/>
              </a:buClr>
            </a:pPr>
            <a:r>
              <a:rPr lang="en-US" dirty="0"/>
              <a:t>The 3</a:t>
            </a:r>
            <a:r>
              <a:rPr lang="en-US" baseline="30000" dirty="0"/>
              <a:t>rd</a:t>
            </a:r>
            <a:r>
              <a:rPr lang="en-US" dirty="0"/>
              <a:t> quartile</a:t>
            </a:r>
          </a:p>
          <a:p>
            <a:pPr lvl="1" eaLnBrk="1" hangingPunct="1">
              <a:buClr>
                <a:srgbClr val="CC0099"/>
              </a:buClr>
            </a:pPr>
            <a:r>
              <a:rPr lang="en-US" dirty="0"/>
              <a:t>The maximum value in a data set</a:t>
            </a:r>
          </a:p>
          <a:p>
            <a:pPr lvl="1" eaLnBrk="1" hangingPunct="1">
              <a:buClr>
                <a:srgbClr val="CC0099"/>
              </a:buClr>
            </a:pPr>
            <a:r>
              <a:rPr lang="en-US" dirty="0"/>
              <a:t>The minimum value in a data set</a:t>
            </a:r>
          </a:p>
          <a:p>
            <a:pPr lvl="1" eaLnBrk="1" hangingPunct="1"/>
            <a:endParaRPr lang="en-US" dirty="0"/>
          </a:p>
          <a:p>
            <a:pPr lvl="1" eaLnBrk="1" hangingPunct="1"/>
            <a:endParaRPr lang="en-US" dirty="0"/>
          </a:p>
        </p:txBody>
      </p:sp>
      <p:sp>
        <p:nvSpPr>
          <p:cNvPr id="2" name="Slide Number Placeholder 1">
            <a:extLst>
              <a:ext uri="{FF2B5EF4-FFF2-40B4-BE49-F238E27FC236}">
                <a16:creationId xmlns:a16="http://schemas.microsoft.com/office/drawing/2014/main" id="{8BA7E0E2-FC2C-4ACE-B7E0-E48A6A5CAECC}"/>
              </a:ext>
            </a:extLst>
          </p:cNvPr>
          <p:cNvSpPr>
            <a:spLocks noGrp="1"/>
          </p:cNvSpPr>
          <p:nvPr>
            <p:ph type="sldNum" sz="quarter" idx="15"/>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3661546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80">
                                            <p:txEl>
                                              <p:pRg st="0" end="0"/>
                                            </p:txEl>
                                          </p:spTgt>
                                        </p:tgtEl>
                                        <p:attrNameLst>
                                          <p:attrName>style.visibility</p:attrName>
                                        </p:attrNameLst>
                                      </p:cBhvr>
                                      <p:to>
                                        <p:strVal val="visible"/>
                                      </p:to>
                                    </p:set>
                                    <p:anim calcmode="lin" valueType="num">
                                      <p:cBhvr additive="base">
                                        <p:cTn id="7" dur="500" fill="hold"/>
                                        <p:tgtEl>
                                          <p:spTgt spid="308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80">
                                            <p:txEl>
                                              <p:pRg st="2" end="2"/>
                                            </p:txEl>
                                          </p:spTgt>
                                        </p:tgtEl>
                                        <p:attrNameLst>
                                          <p:attrName>style.visibility</p:attrName>
                                        </p:attrNameLst>
                                      </p:cBhvr>
                                      <p:to>
                                        <p:strVal val="visible"/>
                                      </p:to>
                                    </p:set>
                                    <p:anim calcmode="lin" valueType="num">
                                      <p:cBhvr additive="base">
                                        <p:cTn id="13" dur="500" fill="hold"/>
                                        <p:tgtEl>
                                          <p:spTgt spid="308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8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080">
                                            <p:txEl>
                                              <p:pRg st="3" end="3"/>
                                            </p:txEl>
                                          </p:spTgt>
                                        </p:tgtEl>
                                        <p:attrNameLst>
                                          <p:attrName>style.visibility</p:attrName>
                                        </p:attrNameLst>
                                      </p:cBhvr>
                                      <p:to>
                                        <p:strVal val="visible"/>
                                      </p:to>
                                    </p:set>
                                    <p:anim calcmode="lin" valueType="num">
                                      <p:cBhvr additive="base">
                                        <p:cTn id="19" dur="500" fill="hold"/>
                                        <p:tgtEl>
                                          <p:spTgt spid="308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8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080">
                                            <p:txEl>
                                              <p:pRg st="4" end="4"/>
                                            </p:txEl>
                                          </p:spTgt>
                                        </p:tgtEl>
                                        <p:attrNameLst>
                                          <p:attrName>style.visibility</p:attrName>
                                        </p:attrNameLst>
                                      </p:cBhvr>
                                      <p:to>
                                        <p:strVal val="visible"/>
                                      </p:to>
                                    </p:set>
                                    <p:anim calcmode="lin" valueType="num">
                                      <p:cBhvr additive="base">
                                        <p:cTn id="25" dur="500" fill="hold"/>
                                        <p:tgtEl>
                                          <p:spTgt spid="308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8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080">
                                            <p:txEl>
                                              <p:pRg st="5" end="5"/>
                                            </p:txEl>
                                          </p:spTgt>
                                        </p:tgtEl>
                                        <p:attrNameLst>
                                          <p:attrName>style.visibility</p:attrName>
                                        </p:attrNameLst>
                                      </p:cBhvr>
                                      <p:to>
                                        <p:strVal val="visible"/>
                                      </p:to>
                                    </p:set>
                                    <p:anim calcmode="lin" valueType="num">
                                      <p:cBhvr additive="base">
                                        <p:cTn id="31" dur="500" fill="hold"/>
                                        <p:tgtEl>
                                          <p:spTgt spid="308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8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080">
                                            <p:txEl>
                                              <p:pRg st="6" end="6"/>
                                            </p:txEl>
                                          </p:spTgt>
                                        </p:tgtEl>
                                        <p:attrNameLst>
                                          <p:attrName>style.visibility</p:attrName>
                                        </p:attrNameLst>
                                      </p:cBhvr>
                                      <p:to>
                                        <p:strVal val="visible"/>
                                      </p:to>
                                    </p:set>
                                    <p:anim calcmode="lin" valueType="num">
                                      <p:cBhvr additive="base">
                                        <p:cTn id="37" dur="500" fill="hold"/>
                                        <p:tgtEl>
                                          <p:spTgt spid="3080">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8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080">
                                            <p:txEl>
                                              <p:pRg st="7" end="7"/>
                                            </p:txEl>
                                          </p:spTgt>
                                        </p:tgtEl>
                                        <p:attrNameLst>
                                          <p:attrName>style.visibility</p:attrName>
                                        </p:attrNameLst>
                                      </p:cBhvr>
                                      <p:to>
                                        <p:strVal val="visible"/>
                                      </p:to>
                                    </p:set>
                                    <p:anim calcmode="lin" valueType="num">
                                      <p:cBhvr additive="base">
                                        <p:cTn id="43" dur="500" fill="hold"/>
                                        <p:tgtEl>
                                          <p:spTgt spid="3080">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08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06" name="Group 18"/>
          <p:cNvGrpSpPr>
            <a:grpSpLocks/>
          </p:cNvGrpSpPr>
          <p:nvPr/>
        </p:nvGrpSpPr>
        <p:grpSpPr bwMode="auto">
          <a:xfrm>
            <a:off x="1382184" y="4686300"/>
            <a:ext cx="10718800" cy="565150"/>
            <a:chOff x="1267" y="3780"/>
            <a:chExt cx="3171" cy="356"/>
          </a:xfrm>
        </p:grpSpPr>
        <p:grpSp>
          <p:nvGrpSpPr>
            <p:cNvPr id="6184" name="Group 19"/>
            <p:cNvGrpSpPr>
              <a:grpSpLocks/>
            </p:cNvGrpSpPr>
            <p:nvPr/>
          </p:nvGrpSpPr>
          <p:grpSpPr bwMode="auto">
            <a:xfrm>
              <a:off x="1387" y="3780"/>
              <a:ext cx="2805" cy="87"/>
              <a:chOff x="1248" y="3516"/>
              <a:chExt cx="1632" cy="204"/>
            </a:xfrm>
          </p:grpSpPr>
          <p:sp>
            <p:nvSpPr>
              <p:cNvPr id="6194" name="Rectangle 20"/>
              <p:cNvSpPr>
                <a:spLocks noChangeArrowheads="1"/>
              </p:cNvSpPr>
              <p:nvPr/>
            </p:nvSpPr>
            <p:spPr bwMode="auto">
              <a:xfrm>
                <a:off x="1248"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p>
            </p:txBody>
          </p:sp>
          <p:sp>
            <p:nvSpPr>
              <p:cNvPr id="6195" name="Rectangle 21"/>
              <p:cNvSpPr>
                <a:spLocks noChangeArrowheads="1"/>
              </p:cNvSpPr>
              <p:nvPr/>
            </p:nvSpPr>
            <p:spPr bwMode="auto">
              <a:xfrm>
                <a:off x="1452"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p>
            </p:txBody>
          </p:sp>
          <p:sp>
            <p:nvSpPr>
              <p:cNvPr id="6196" name="Rectangle 22"/>
              <p:cNvSpPr>
                <a:spLocks noChangeArrowheads="1"/>
              </p:cNvSpPr>
              <p:nvPr/>
            </p:nvSpPr>
            <p:spPr bwMode="auto">
              <a:xfrm>
                <a:off x="1656"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p>
            </p:txBody>
          </p:sp>
          <p:sp>
            <p:nvSpPr>
              <p:cNvPr id="6197" name="Rectangle 23"/>
              <p:cNvSpPr>
                <a:spLocks noChangeArrowheads="1"/>
              </p:cNvSpPr>
              <p:nvPr/>
            </p:nvSpPr>
            <p:spPr bwMode="auto">
              <a:xfrm>
                <a:off x="1860"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p>
            </p:txBody>
          </p:sp>
          <p:sp>
            <p:nvSpPr>
              <p:cNvPr id="6198" name="Rectangle 24"/>
              <p:cNvSpPr>
                <a:spLocks noChangeArrowheads="1"/>
              </p:cNvSpPr>
              <p:nvPr/>
            </p:nvSpPr>
            <p:spPr bwMode="auto">
              <a:xfrm>
                <a:off x="2064"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p>
            </p:txBody>
          </p:sp>
          <p:sp>
            <p:nvSpPr>
              <p:cNvPr id="6199" name="Rectangle 25"/>
              <p:cNvSpPr>
                <a:spLocks noChangeArrowheads="1"/>
              </p:cNvSpPr>
              <p:nvPr/>
            </p:nvSpPr>
            <p:spPr bwMode="auto">
              <a:xfrm>
                <a:off x="2268"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p>
            </p:txBody>
          </p:sp>
          <p:sp>
            <p:nvSpPr>
              <p:cNvPr id="6200" name="Rectangle 26"/>
              <p:cNvSpPr>
                <a:spLocks noChangeArrowheads="1"/>
              </p:cNvSpPr>
              <p:nvPr/>
            </p:nvSpPr>
            <p:spPr bwMode="auto">
              <a:xfrm>
                <a:off x="2472"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p>
            </p:txBody>
          </p:sp>
          <p:sp>
            <p:nvSpPr>
              <p:cNvPr id="6201" name="Rectangle 27"/>
              <p:cNvSpPr>
                <a:spLocks noChangeArrowheads="1"/>
              </p:cNvSpPr>
              <p:nvPr/>
            </p:nvSpPr>
            <p:spPr bwMode="auto">
              <a:xfrm>
                <a:off x="2676"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p>
            </p:txBody>
          </p:sp>
        </p:grpSp>
        <p:sp>
          <p:nvSpPr>
            <p:cNvPr id="6185" name="Text Box 28"/>
            <p:cNvSpPr txBox="1">
              <a:spLocks noChangeArrowheads="1"/>
            </p:cNvSpPr>
            <p:nvPr/>
          </p:nvSpPr>
          <p:spPr bwMode="auto">
            <a:xfrm>
              <a:off x="1267" y="3867"/>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200">
                  <a:latin typeface="Comic Sans MS" pitchFamily="66" charset="0"/>
                </a:rPr>
                <a:t>4</a:t>
              </a:r>
            </a:p>
          </p:txBody>
        </p:sp>
        <p:sp>
          <p:nvSpPr>
            <p:cNvPr id="6186" name="Text Box 29"/>
            <p:cNvSpPr txBox="1">
              <a:spLocks noChangeArrowheads="1"/>
            </p:cNvSpPr>
            <p:nvPr/>
          </p:nvSpPr>
          <p:spPr bwMode="auto">
            <a:xfrm>
              <a:off x="1603" y="3867"/>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200">
                  <a:latin typeface="Comic Sans MS" pitchFamily="66" charset="0"/>
                </a:rPr>
                <a:t>5</a:t>
              </a:r>
            </a:p>
          </p:txBody>
        </p:sp>
        <p:sp>
          <p:nvSpPr>
            <p:cNvPr id="6187" name="Text Box 30"/>
            <p:cNvSpPr txBox="1">
              <a:spLocks noChangeArrowheads="1"/>
            </p:cNvSpPr>
            <p:nvPr/>
          </p:nvSpPr>
          <p:spPr bwMode="auto">
            <a:xfrm>
              <a:off x="1959" y="3867"/>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200">
                  <a:latin typeface="Comic Sans MS" pitchFamily="66" charset="0"/>
                </a:rPr>
                <a:t>6</a:t>
              </a:r>
            </a:p>
          </p:txBody>
        </p:sp>
        <p:sp>
          <p:nvSpPr>
            <p:cNvPr id="6188" name="Text Box 31"/>
            <p:cNvSpPr txBox="1">
              <a:spLocks noChangeArrowheads="1"/>
            </p:cNvSpPr>
            <p:nvPr/>
          </p:nvSpPr>
          <p:spPr bwMode="auto">
            <a:xfrm>
              <a:off x="2319" y="3867"/>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200">
                  <a:latin typeface="Comic Sans MS" pitchFamily="66" charset="0"/>
                </a:rPr>
                <a:t>7</a:t>
              </a:r>
            </a:p>
          </p:txBody>
        </p:sp>
        <p:sp>
          <p:nvSpPr>
            <p:cNvPr id="6189" name="Text Box 32"/>
            <p:cNvSpPr txBox="1">
              <a:spLocks noChangeArrowheads="1"/>
            </p:cNvSpPr>
            <p:nvPr/>
          </p:nvSpPr>
          <p:spPr bwMode="auto">
            <a:xfrm>
              <a:off x="2670" y="3867"/>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200">
                  <a:latin typeface="Comic Sans MS" pitchFamily="66" charset="0"/>
                </a:rPr>
                <a:t>8</a:t>
              </a:r>
            </a:p>
          </p:txBody>
        </p:sp>
        <p:sp>
          <p:nvSpPr>
            <p:cNvPr id="6190" name="Text Box 33"/>
            <p:cNvSpPr txBox="1">
              <a:spLocks noChangeArrowheads="1"/>
            </p:cNvSpPr>
            <p:nvPr/>
          </p:nvSpPr>
          <p:spPr bwMode="auto">
            <a:xfrm>
              <a:off x="3009" y="3867"/>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200">
                  <a:latin typeface="Comic Sans MS" pitchFamily="66" charset="0"/>
                </a:rPr>
                <a:t>9</a:t>
              </a:r>
            </a:p>
          </p:txBody>
        </p:sp>
        <p:sp>
          <p:nvSpPr>
            <p:cNvPr id="6191" name="Text Box 34"/>
            <p:cNvSpPr txBox="1">
              <a:spLocks noChangeArrowheads="1"/>
            </p:cNvSpPr>
            <p:nvPr/>
          </p:nvSpPr>
          <p:spPr bwMode="auto">
            <a:xfrm>
              <a:off x="3371" y="3867"/>
              <a:ext cx="38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200">
                  <a:latin typeface="Comic Sans MS" pitchFamily="66" charset="0"/>
                </a:rPr>
                <a:t>10</a:t>
              </a:r>
            </a:p>
          </p:txBody>
        </p:sp>
        <p:sp>
          <p:nvSpPr>
            <p:cNvPr id="6192" name="Text Box 35"/>
            <p:cNvSpPr txBox="1">
              <a:spLocks noChangeArrowheads="1"/>
            </p:cNvSpPr>
            <p:nvPr/>
          </p:nvSpPr>
          <p:spPr bwMode="auto">
            <a:xfrm>
              <a:off x="3697" y="3867"/>
              <a:ext cx="38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200">
                  <a:latin typeface="Comic Sans MS" pitchFamily="66" charset="0"/>
                </a:rPr>
                <a:t>11</a:t>
              </a:r>
            </a:p>
          </p:txBody>
        </p:sp>
        <p:sp>
          <p:nvSpPr>
            <p:cNvPr id="6193" name="Text Box 36"/>
            <p:cNvSpPr txBox="1">
              <a:spLocks noChangeArrowheads="1"/>
            </p:cNvSpPr>
            <p:nvPr/>
          </p:nvSpPr>
          <p:spPr bwMode="auto">
            <a:xfrm>
              <a:off x="4053" y="3867"/>
              <a:ext cx="38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200">
                  <a:latin typeface="Comic Sans MS" pitchFamily="66" charset="0"/>
                </a:rPr>
                <a:t>12</a:t>
              </a:r>
            </a:p>
          </p:txBody>
        </p:sp>
      </p:grpSp>
      <p:grpSp>
        <p:nvGrpSpPr>
          <p:cNvPr id="12405" name="Group 117"/>
          <p:cNvGrpSpPr>
            <a:grpSpLocks/>
          </p:cNvGrpSpPr>
          <p:nvPr/>
        </p:nvGrpSpPr>
        <p:grpSpPr bwMode="auto">
          <a:xfrm>
            <a:off x="5806018" y="3538539"/>
            <a:ext cx="1365249" cy="765175"/>
            <a:chOff x="2570" y="1846"/>
            <a:chExt cx="645" cy="482"/>
          </a:xfrm>
        </p:grpSpPr>
        <p:sp>
          <p:nvSpPr>
            <p:cNvPr id="6182" name="Line 37"/>
            <p:cNvSpPr>
              <a:spLocks noChangeShapeType="1"/>
            </p:cNvSpPr>
            <p:nvPr/>
          </p:nvSpPr>
          <p:spPr bwMode="auto">
            <a:xfrm flipV="1">
              <a:off x="2893" y="2082"/>
              <a:ext cx="0" cy="246"/>
            </a:xfrm>
            <a:prstGeom prst="line">
              <a:avLst/>
            </a:prstGeom>
            <a:noFill/>
            <a:ln w="381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83" name="Text Box 98"/>
            <p:cNvSpPr txBox="1">
              <a:spLocks noChangeArrowheads="1"/>
            </p:cNvSpPr>
            <p:nvPr/>
          </p:nvSpPr>
          <p:spPr bwMode="auto">
            <a:xfrm>
              <a:off x="2570" y="1846"/>
              <a:ext cx="6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1600" b="1">
                  <a:latin typeface="Comic Sans MS" pitchFamily="66" charset="0"/>
                </a:rPr>
                <a:t>Median</a:t>
              </a:r>
            </a:p>
          </p:txBody>
        </p:sp>
      </p:grpSp>
      <p:sp>
        <p:nvSpPr>
          <p:cNvPr id="12387" name="Text Box 99"/>
          <p:cNvSpPr txBox="1">
            <a:spLocks noChangeArrowheads="1"/>
          </p:cNvSpPr>
          <p:nvPr/>
        </p:nvSpPr>
        <p:spPr bwMode="auto">
          <a:xfrm>
            <a:off x="2971800" y="3294063"/>
            <a:ext cx="1365251"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GB" sz="1600" b="1">
                <a:latin typeface="Comic Sans MS" pitchFamily="66" charset="0"/>
              </a:rPr>
              <a:t>Lower Quartile</a:t>
            </a:r>
          </a:p>
        </p:txBody>
      </p:sp>
      <p:sp>
        <p:nvSpPr>
          <p:cNvPr id="12388" name="Text Box 100"/>
          <p:cNvSpPr txBox="1">
            <a:spLocks noChangeArrowheads="1"/>
          </p:cNvSpPr>
          <p:nvPr/>
        </p:nvSpPr>
        <p:spPr bwMode="auto">
          <a:xfrm>
            <a:off x="7128933" y="3267076"/>
            <a:ext cx="1365251"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GB" sz="1600" b="1">
                <a:latin typeface="Comic Sans MS" pitchFamily="66" charset="0"/>
              </a:rPr>
              <a:t>Upper Quartile</a:t>
            </a:r>
          </a:p>
        </p:txBody>
      </p:sp>
      <p:sp>
        <p:nvSpPr>
          <p:cNvPr id="12389" name="Text Box 101"/>
          <p:cNvSpPr txBox="1">
            <a:spLocks noChangeArrowheads="1"/>
          </p:cNvSpPr>
          <p:nvPr/>
        </p:nvSpPr>
        <p:spPr bwMode="auto">
          <a:xfrm>
            <a:off x="1013885" y="3486151"/>
            <a:ext cx="1365249"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GB" sz="1600" b="1">
                <a:latin typeface="Comic Sans MS" pitchFamily="66" charset="0"/>
              </a:rPr>
              <a:t>Lowest Value</a:t>
            </a:r>
          </a:p>
        </p:txBody>
      </p:sp>
      <p:sp>
        <p:nvSpPr>
          <p:cNvPr id="12390" name="Text Box 102"/>
          <p:cNvSpPr txBox="1">
            <a:spLocks noChangeArrowheads="1"/>
          </p:cNvSpPr>
          <p:nvPr/>
        </p:nvSpPr>
        <p:spPr bwMode="auto">
          <a:xfrm>
            <a:off x="10287000" y="3498850"/>
            <a:ext cx="1365251"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GB" sz="1600" b="1">
                <a:latin typeface="Comic Sans MS" pitchFamily="66" charset="0"/>
              </a:rPr>
              <a:t>Highest Value</a:t>
            </a:r>
          </a:p>
        </p:txBody>
      </p:sp>
      <p:grpSp>
        <p:nvGrpSpPr>
          <p:cNvPr id="12403" name="Group 115"/>
          <p:cNvGrpSpPr>
            <a:grpSpLocks/>
          </p:cNvGrpSpPr>
          <p:nvPr/>
        </p:nvGrpSpPr>
        <p:grpSpPr bwMode="auto">
          <a:xfrm>
            <a:off x="3668184" y="3929063"/>
            <a:ext cx="4087283" cy="390525"/>
            <a:chOff x="1521" y="2082"/>
            <a:chExt cx="1931" cy="246"/>
          </a:xfrm>
        </p:grpSpPr>
        <p:sp>
          <p:nvSpPr>
            <p:cNvPr id="6180" name="Rectangle 38"/>
            <p:cNvSpPr>
              <a:spLocks noChangeArrowheads="1"/>
            </p:cNvSpPr>
            <p:nvPr/>
          </p:nvSpPr>
          <p:spPr bwMode="auto">
            <a:xfrm>
              <a:off x="1521" y="2082"/>
              <a:ext cx="1931" cy="24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p>
          </p:txBody>
        </p:sp>
        <p:sp>
          <p:nvSpPr>
            <p:cNvPr id="6181" name="Text Box 104"/>
            <p:cNvSpPr txBox="1">
              <a:spLocks noChangeArrowheads="1"/>
            </p:cNvSpPr>
            <p:nvPr/>
          </p:nvSpPr>
          <p:spPr bwMode="auto">
            <a:xfrm>
              <a:off x="2141" y="2106"/>
              <a:ext cx="6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1600" b="1">
                  <a:solidFill>
                    <a:srgbClr val="CC0099"/>
                  </a:solidFill>
                  <a:latin typeface="Comic Sans MS" pitchFamily="66" charset="0"/>
                </a:rPr>
                <a:t>Box</a:t>
              </a:r>
            </a:p>
          </p:txBody>
        </p:sp>
      </p:grpSp>
      <p:grpSp>
        <p:nvGrpSpPr>
          <p:cNvPr id="12404" name="Group 116"/>
          <p:cNvGrpSpPr>
            <a:grpSpLocks/>
          </p:cNvGrpSpPr>
          <p:nvPr/>
        </p:nvGrpSpPr>
        <p:grpSpPr bwMode="auto">
          <a:xfrm>
            <a:off x="1816101" y="4013201"/>
            <a:ext cx="9427633" cy="447675"/>
            <a:chOff x="659" y="2016"/>
            <a:chExt cx="4454" cy="282"/>
          </a:xfrm>
        </p:grpSpPr>
        <p:grpSp>
          <p:nvGrpSpPr>
            <p:cNvPr id="6172" name="Group 39"/>
            <p:cNvGrpSpPr>
              <a:grpSpLocks/>
            </p:cNvGrpSpPr>
            <p:nvPr/>
          </p:nvGrpSpPr>
          <p:grpSpPr bwMode="auto">
            <a:xfrm>
              <a:off x="659" y="2134"/>
              <a:ext cx="875" cy="152"/>
              <a:chOff x="1387" y="3460"/>
              <a:chExt cx="572" cy="152"/>
            </a:xfrm>
          </p:grpSpPr>
          <p:sp>
            <p:nvSpPr>
              <p:cNvPr id="6178" name="Line 40"/>
              <p:cNvSpPr>
                <a:spLocks noChangeShapeType="1"/>
              </p:cNvSpPr>
              <p:nvPr/>
            </p:nvSpPr>
            <p:spPr bwMode="auto">
              <a:xfrm>
                <a:off x="1387" y="3538"/>
                <a:ext cx="5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79" name="Line 41"/>
              <p:cNvSpPr>
                <a:spLocks noChangeShapeType="1"/>
              </p:cNvSpPr>
              <p:nvPr/>
            </p:nvSpPr>
            <p:spPr bwMode="auto">
              <a:xfrm>
                <a:off x="1388" y="3460"/>
                <a:ext cx="0" cy="1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173" name="Group 42"/>
            <p:cNvGrpSpPr>
              <a:grpSpLocks/>
            </p:cNvGrpSpPr>
            <p:nvPr/>
          </p:nvGrpSpPr>
          <p:grpSpPr bwMode="auto">
            <a:xfrm>
              <a:off x="3452" y="2122"/>
              <a:ext cx="1661" cy="176"/>
              <a:chOff x="3140" y="3448"/>
              <a:chExt cx="1040" cy="176"/>
            </a:xfrm>
          </p:grpSpPr>
          <p:sp>
            <p:nvSpPr>
              <p:cNvPr id="6176" name="Line 43"/>
              <p:cNvSpPr>
                <a:spLocks noChangeShapeType="1"/>
              </p:cNvSpPr>
              <p:nvPr/>
            </p:nvSpPr>
            <p:spPr bwMode="auto">
              <a:xfrm>
                <a:off x="3140" y="3540"/>
                <a:ext cx="104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77" name="Line 44"/>
              <p:cNvSpPr>
                <a:spLocks noChangeShapeType="1"/>
              </p:cNvSpPr>
              <p:nvPr/>
            </p:nvSpPr>
            <p:spPr bwMode="auto">
              <a:xfrm>
                <a:off x="4172" y="3448"/>
                <a:ext cx="0" cy="1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174" name="Text Box 105"/>
            <p:cNvSpPr txBox="1">
              <a:spLocks noChangeArrowheads="1"/>
            </p:cNvSpPr>
            <p:nvPr/>
          </p:nvSpPr>
          <p:spPr bwMode="auto">
            <a:xfrm>
              <a:off x="3927" y="2028"/>
              <a:ext cx="6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1600" b="1">
                  <a:solidFill>
                    <a:srgbClr val="CC0099"/>
                  </a:solidFill>
                  <a:latin typeface="Comic Sans MS" pitchFamily="66" charset="0"/>
                </a:rPr>
                <a:t>Whisker</a:t>
              </a:r>
            </a:p>
          </p:txBody>
        </p:sp>
        <p:sp>
          <p:nvSpPr>
            <p:cNvPr id="6175" name="Text Box 106"/>
            <p:cNvSpPr txBox="1">
              <a:spLocks noChangeArrowheads="1"/>
            </p:cNvSpPr>
            <p:nvPr/>
          </p:nvSpPr>
          <p:spPr bwMode="auto">
            <a:xfrm>
              <a:off x="802" y="2016"/>
              <a:ext cx="6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1600" b="1">
                  <a:solidFill>
                    <a:srgbClr val="CC0099"/>
                  </a:solidFill>
                  <a:latin typeface="Comic Sans MS" pitchFamily="66" charset="0"/>
                </a:rPr>
                <a:t>Whisker</a:t>
              </a:r>
            </a:p>
          </p:txBody>
        </p:sp>
      </p:grpSp>
      <p:grpSp>
        <p:nvGrpSpPr>
          <p:cNvPr id="12402" name="Group 114"/>
          <p:cNvGrpSpPr>
            <a:grpSpLocks/>
          </p:cNvGrpSpPr>
          <p:nvPr/>
        </p:nvGrpSpPr>
        <p:grpSpPr bwMode="auto">
          <a:xfrm>
            <a:off x="-5283200" y="1274764"/>
            <a:ext cx="24034751" cy="5514975"/>
            <a:chOff x="-2641" y="377"/>
            <a:chExt cx="11355" cy="3474"/>
          </a:xfrm>
        </p:grpSpPr>
        <p:grpSp>
          <p:nvGrpSpPr>
            <p:cNvPr id="6159" name="Group 112"/>
            <p:cNvGrpSpPr>
              <a:grpSpLocks/>
            </p:cNvGrpSpPr>
            <p:nvPr/>
          </p:nvGrpSpPr>
          <p:grpSpPr bwMode="auto">
            <a:xfrm>
              <a:off x="-2641" y="3044"/>
              <a:ext cx="11355" cy="807"/>
              <a:chOff x="-2641" y="3044"/>
              <a:chExt cx="11355" cy="807"/>
            </a:xfrm>
          </p:grpSpPr>
          <p:grpSp>
            <p:nvGrpSpPr>
              <p:cNvPr id="6167" name="Group 54"/>
              <p:cNvGrpSpPr>
                <a:grpSpLocks/>
              </p:cNvGrpSpPr>
              <p:nvPr/>
            </p:nvGrpSpPr>
            <p:grpSpPr bwMode="auto">
              <a:xfrm>
                <a:off x="-2389" y="3044"/>
                <a:ext cx="11103" cy="176"/>
                <a:chOff x="-2400" y="3196"/>
                <a:chExt cx="11103" cy="176"/>
              </a:xfrm>
            </p:grpSpPr>
            <p:sp>
              <p:nvSpPr>
                <p:cNvPr id="6170" name="Line 80"/>
                <p:cNvSpPr>
                  <a:spLocks noChangeShapeType="1"/>
                </p:cNvSpPr>
                <p:nvPr/>
              </p:nvSpPr>
              <p:spPr bwMode="auto">
                <a:xfrm>
                  <a:off x="-2400" y="3206"/>
                  <a:ext cx="0" cy="1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71" name="Line 83"/>
                <p:cNvSpPr>
                  <a:spLocks noChangeShapeType="1"/>
                </p:cNvSpPr>
                <p:nvPr/>
              </p:nvSpPr>
              <p:spPr bwMode="auto">
                <a:xfrm>
                  <a:off x="8703" y="3196"/>
                  <a:ext cx="0" cy="1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168" name="Line 88"/>
              <p:cNvSpPr>
                <a:spLocks noChangeShapeType="1"/>
              </p:cNvSpPr>
              <p:nvPr/>
            </p:nvSpPr>
            <p:spPr bwMode="auto">
              <a:xfrm>
                <a:off x="-2641" y="3685"/>
                <a:ext cx="0" cy="1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9" name="Line 91"/>
              <p:cNvSpPr>
                <a:spLocks noChangeShapeType="1"/>
              </p:cNvSpPr>
              <p:nvPr/>
            </p:nvSpPr>
            <p:spPr bwMode="auto">
              <a:xfrm>
                <a:off x="8067" y="3675"/>
                <a:ext cx="0" cy="1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160" name="Group 108"/>
            <p:cNvGrpSpPr>
              <a:grpSpLocks/>
            </p:cNvGrpSpPr>
            <p:nvPr/>
          </p:nvGrpSpPr>
          <p:grpSpPr bwMode="auto">
            <a:xfrm>
              <a:off x="491" y="377"/>
              <a:ext cx="4739" cy="288"/>
              <a:chOff x="747" y="364"/>
              <a:chExt cx="4739" cy="288"/>
            </a:xfrm>
          </p:grpSpPr>
          <p:sp>
            <p:nvSpPr>
              <p:cNvPr id="6161" name="Text Box 49"/>
              <p:cNvSpPr txBox="1">
                <a:spLocks noChangeArrowheads="1"/>
              </p:cNvSpPr>
              <p:nvPr/>
            </p:nvSpPr>
            <p:spPr bwMode="auto">
              <a:xfrm>
                <a:off x="1838" y="364"/>
                <a:ext cx="2677" cy="288"/>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GB" sz="2300" b="1">
                    <a:latin typeface="Comic Sans MS" pitchFamily="66" charset="0"/>
                  </a:rPr>
                  <a:t>Box and Whisker Diagrams.</a:t>
                </a:r>
                <a:r>
                  <a:rPr lang="en-GB" sz="2400" b="1">
                    <a:latin typeface="Comic Sans MS" pitchFamily="66" charset="0"/>
                  </a:rPr>
                  <a:t> </a:t>
                </a:r>
              </a:p>
            </p:txBody>
          </p:sp>
          <p:grpSp>
            <p:nvGrpSpPr>
              <p:cNvPr id="6162" name="Group 107"/>
              <p:cNvGrpSpPr>
                <a:grpSpLocks/>
              </p:cNvGrpSpPr>
              <p:nvPr/>
            </p:nvGrpSpPr>
            <p:grpSpPr bwMode="auto">
              <a:xfrm>
                <a:off x="4516" y="400"/>
                <a:ext cx="970" cy="252"/>
                <a:chOff x="4136" y="395"/>
                <a:chExt cx="970" cy="252"/>
              </a:xfrm>
            </p:grpSpPr>
            <p:sp>
              <p:nvSpPr>
                <p:cNvPr id="6165" name="Line 50"/>
                <p:cNvSpPr>
                  <a:spLocks noChangeShapeType="1"/>
                </p:cNvSpPr>
                <p:nvPr/>
              </p:nvSpPr>
              <p:spPr bwMode="auto">
                <a:xfrm>
                  <a:off x="4136" y="516"/>
                  <a:ext cx="97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6" name="Line 51"/>
                <p:cNvSpPr>
                  <a:spLocks noChangeShapeType="1"/>
                </p:cNvSpPr>
                <p:nvPr/>
              </p:nvSpPr>
              <p:spPr bwMode="auto">
                <a:xfrm>
                  <a:off x="5097" y="395"/>
                  <a:ext cx="0" cy="2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163" name="Line 52"/>
              <p:cNvSpPr>
                <a:spLocks noChangeShapeType="1"/>
              </p:cNvSpPr>
              <p:nvPr/>
            </p:nvSpPr>
            <p:spPr bwMode="auto">
              <a:xfrm flipH="1">
                <a:off x="749" y="511"/>
                <a:ext cx="10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4" name="Line 53"/>
              <p:cNvSpPr>
                <a:spLocks noChangeShapeType="1"/>
              </p:cNvSpPr>
              <p:nvPr/>
            </p:nvSpPr>
            <p:spPr bwMode="auto">
              <a:xfrm>
                <a:off x="747" y="377"/>
                <a:ext cx="0" cy="2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12407" name="Group 119"/>
          <p:cNvGrpSpPr>
            <a:grpSpLocks/>
          </p:cNvGrpSpPr>
          <p:nvPr/>
        </p:nvGrpSpPr>
        <p:grpSpPr bwMode="auto">
          <a:xfrm>
            <a:off x="1043518" y="2078039"/>
            <a:ext cx="10604500" cy="2403475"/>
            <a:chOff x="401" y="1296"/>
            <a:chExt cx="5010" cy="1514"/>
          </a:xfrm>
        </p:grpSpPr>
        <p:sp>
          <p:nvSpPr>
            <p:cNvPr id="6157" name="Text Box 111"/>
            <p:cNvSpPr txBox="1">
              <a:spLocks noChangeArrowheads="1"/>
            </p:cNvSpPr>
            <p:nvPr/>
          </p:nvSpPr>
          <p:spPr bwMode="auto">
            <a:xfrm>
              <a:off x="1205" y="1680"/>
              <a:ext cx="3477" cy="256"/>
            </a:xfrm>
            <a:prstGeom prst="rect">
              <a:avLst/>
            </a:prstGeom>
            <a:solidFill>
              <a:srgbClr val="FF99CC"/>
            </a:solidFill>
            <a:ln w="9525">
              <a:solidFill>
                <a:srgbClr val="CC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GB" sz="2000" b="1">
                  <a:latin typeface="Comic Sans MS" pitchFamily="66" charset="0"/>
                </a:rPr>
                <a:t>Anatomy of a Box and Whisker Diagram.</a:t>
              </a:r>
            </a:p>
          </p:txBody>
        </p:sp>
        <p:sp>
          <p:nvSpPr>
            <p:cNvPr id="6158" name="Rectangle 118"/>
            <p:cNvSpPr>
              <a:spLocks noChangeArrowheads="1"/>
            </p:cNvSpPr>
            <p:nvPr/>
          </p:nvSpPr>
          <p:spPr bwMode="auto">
            <a:xfrm>
              <a:off x="401" y="1296"/>
              <a:ext cx="5010" cy="1514"/>
            </a:xfrm>
            <a:prstGeom prst="rect">
              <a:avLst/>
            </a:prstGeom>
            <a:noFill/>
            <a:ln w="9525">
              <a:solidFill>
                <a:srgbClr val="CC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p>
          </p:txBody>
        </p:sp>
      </p:grpSp>
      <p:sp>
        <p:nvSpPr>
          <p:cNvPr id="2" name="Slide Number Placeholder 1">
            <a:extLst>
              <a:ext uri="{FF2B5EF4-FFF2-40B4-BE49-F238E27FC236}">
                <a16:creationId xmlns:a16="http://schemas.microsoft.com/office/drawing/2014/main" id="{A3A1201A-7950-4D42-AE19-3A3C2B662E3A}"/>
              </a:ext>
            </a:extLst>
          </p:cNvPr>
          <p:cNvSpPr>
            <a:spLocks noGrp="1"/>
          </p:cNvSpPr>
          <p:nvPr>
            <p:ph type="sldNum" sz="quarter" idx="12"/>
          </p:nvPr>
        </p:nvSpPr>
        <p:spPr/>
        <p:txBody>
          <a:bodyPr/>
          <a:lstStyle/>
          <a:p>
            <a:fld id="{4A7B93CD-F32F-43F2-AB5D-12DAF2074D9B}" type="slidenum">
              <a:rPr lang="en-US" altLang="en-US" smtClean="0"/>
              <a:pPr/>
              <a:t>63</a:t>
            </a:fld>
            <a:endParaRPr lang="en-US" altLang="en-US"/>
          </a:p>
        </p:txBody>
      </p:sp>
      <p:sp>
        <p:nvSpPr>
          <p:cNvPr id="6156" name="Rectangle 120"/>
          <p:cNvSpPr>
            <a:spLocks noGrp="1" noChangeArrowheads="1"/>
          </p:cNvSpPr>
          <p:nvPr>
            <p:ph type="title" idx="4294967295"/>
          </p:nvPr>
        </p:nvSpPr>
        <p:spPr>
          <a:xfrm>
            <a:off x="10210800" y="6000750"/>
            <a:ext cx="1981200" cy="628650"/>
          </a:xfrm>
        </p:spPr>
        <p:txBody>
          <a:bodyPr/>
          <a:lstStyle/>
          <a:p>
            <a:pPr eaLnBrk="1" hangingPunct="1"/>
            <a:r>
              <a:rPr lang="en-GB" sz="2400">
                <a:solidFill>
                  <a:schemeClr val="bg1"/>
                </a:solidFill>
              </a:rPr>
              <a:t>Box Plots</a:t>
            </a:r>
          </a:p>
        </p:txBody>
      </p:sp>
    </p:spTree>
    <p:extLst>
      <p:ext uri="{BB962C8B-B14F-4D97-AF65-F5344CB8AC3E}">
        <p14:creationId xmlns:p14="http://schemas.microsoft.com/office/powerpoint/2010/main" val="2258066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402"/>
                                        </p:tgtEl>
                                        <p:attrNameLst>
                                          <p:attrName>style.visibility</p:attrName>
                                        </p:attrNameLst>
                                      </p:cBhvr>
                                      <p:to>
                                        <p:strVal val="visible"/>
                                      </p:to>
                                    </p:set>
                                    <p:animEffect transition="in" filter="dissolve">
                                      <p:cBhvr>
                                        <p:cTn id="7" dur="500"/>
                                        <p:tgtEl>
                                          <p:spTgt spid="124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407"/>
                                        </p:tgtEl>
                                        <p:attrNameLst>
                                          <p:attrName>style.visibility</p:attrName>
                                        </p:attrNameLst>
                                      </p:cBhvr>
                                      <p:to>
                                        <p:strVal val="visible"/>
                                      </p:to>
                                    </p:set>
                                    <p:animEffect transition="in" filter="wipe(left)">
                                      <p:cBhvr>
                                        <p:cTn id="12" dur="500"/>
                                        <p:tgtEl>
                                          <p:spTgt spid="124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2306"/>
                                        </p:tgtEl>
                                        <p:attrNameLst>
                                          <p:attrName>style.visibility</p:attrName>
                                        </p:attrNameLst>
                                      </p:cBhvr>
                                      <p:to>
                                        <p:strVal val="visible"/>
                                      </p:to>
                                    </p:set>
                                    <p:animEffect transition="in" filter="box(out)">
                                      <p:cBhvr>
                                        <p:cTn id="17" dur="500"/>
                                        <p:tgtEl>
                                          <p:spTgt spid="1230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2403"/>
                                        </p:tgtEl>
                                        <p:attrNameLst>
                                          <p:attrName>style.visibility</p:attrName>
                                        </p:attrNameLst>
                                      </p:cBhvr>
                                      <p:to>
                                        <p:strVal val="visible"/>
                                      </p:to>
                                    </p:set>
                                    <p:animEffect transition="in" filter="wipe(left)">
                                      <p:cBhvr>
                                        <p:cTn id="22" dur="500"/>
                                        <p:tgtEl>
                                          <p:spTgt spid="124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12404"/>
                                        </p:tgtEl>
                                        <p:attrNameLst>
                                          <p:attrName>style.visibility</p:attrName>
                                        </p:attrNameLst>
                                      </p:cBhvr>
                                      <p:to>
                                        <p:strVal val="visible"/>
                                      </p:to>
                                    </p:set>
                                    <p:animEffect transition="in" filter="box(out)">
                                      <p:cBhvr>
                                        <p:cTn id="27" dur="500"/>
                                        <p:tgtEl>
                                          <p:spTgt spid="124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12405"/>
                                        </p:tgtEl>
                                        <p:attrNameLst>
                                          <p:attrName>style.visibility</p:attrName>
                                        </p:attrNameLst>
                                      </p:cBhvr>
                                      <p:to>
                                        <p:strVal val="visible"/>
                                      </p:to>
                                    </p:set>
                                    <p:animEffect transition="in" filter="wipe(up)">
                                      <p:cBhvr>
                                        <p:cTn id="32" dur="500"/>
                                        <p:tgtEl>
                                          <p:spTgt spid="1240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2387"/>
                                        </p:tgtEl>
                                        <p:attrNameLst>
                                          <p:attrName>style.visibility</p:attrName>
                                        </p:attrNameLst>
                                      </p:cBhvr>
                                      <p:to>
                                        <p:strVal val="visible"/>
                                      </p:to>
                                    </p:set>
                                    <p:animEffect transition="in" filter="dissolve">
                                      <p:cBhvr>
                                        <p:cTn id="37" dur="500"/>
                                        <p:tgtEl>
                                          <p:spTgt spid="1238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2388"/>
                                        </p:tgtEl>
                                        <p:attrNameLst>
                                          <p:attrName>style.visibility</p:attrName>
                                        </p:attrNameLst>
                                      </p:cBhvr>
                                      <p:to>
                                        <p:strVal val="visible"/>
                                      </p:to>
                                    </p:set>
                                    <p:animEffect transition="in" filter="dissolve">
                                      <p:cBhvr>
                                        <p:cTn id="42" dur="500"/>
                                        <p:tgtEl>
                                          <p:spTgt spid="1238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2389"/>
                                        </p:tgtEl>
                                        <p:attrNameLst>
                                          <p:attrName>style.visibility</p:attrName>
                                        </p:attrNameLst>
                                      </p:cBhvr>
                                      <p:to>
                                        <p:strVal val="visible"/>
                                      </p:to>
                                    </p:set>
                                    <p:animEffect transition="in" filter="dissolve">
                                      <p:cBhvr>
                                        <p:cTn id="47" dur="500"/>
                                        <p:tgtEl>
                                          <p:spTgt spid="1238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2390"/>
                                        </p:tgtEl>
                                        <p:attrNameLst>
                                          <p:attrName>style.visibility</p:attrName>
                                        </p:attrNameLst>
                                      </p:cBhvr>
                                      <p:to>
                                        <p:strVal val="visible"/>
                                      </p:to>
                                    </p:set>
                                    <p:animEffect transition="in" filter="dissolve">
                                      <p:cBhvr>
                                        <p:cTn id="52" dur="500"/>
                                        <p:tgtEl>
                                          <p:spTgt spid="12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87" grpId="0" autoUpdateAnimBg="0"/>
      <p:bldP spid="12388" grpId="0" autoUpdateAnimBg="0"/>
      <p:bldP spid="12389" grpId="0" autoUpdateAnimBg="0"/>
      <p:bldP spid="12390"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51791" y="88898"/>
            <a:ext cx="9956800" cy="739776"/>
          </a:xfrm>
        </p:spPr>
        <p:txBody>
          <a:bodyPr/>
          <a:lstStyle/>
          <a:p>
            <a:pPr eaLnBrk="1" hangingPunct="1"/>
            <a:r>
              <a:rPr lang="en-US" dirty="0"/>
              <a:t>Graphing The Data</a:t>
            </a:r>
          </a:p>
        </p:txBody>
      </p:sp>
      <p:pic>
        <p:nvPicPr>
          <p:cNvPr id="23556"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285461" y="2590801"/>
            <a:ext cx="8737600" cy="2589213"/>
          </a:xfrm>
          <a:noFill/>
        </p:spPr>
      </p:pic>
      <p:sp>
        <p:nvSpPr>
          <p:cNvPr id="2" name="Slide Number Placeholder 1">
            <a:extLst>
              <a:ext uri="{FF2B5EF4-FFF2-40B4-BE49-F238E27FC236}">
                <a16:creationId xmlns:a16="http://schemas.microsoft.com/office/drawing/2014/main" id="{11D02FDD-F4A8-4293-AB1D-8A23B01466D9}"/>
              </a:ext>
            </a:extLst>
          </p:cNvPr>
          <p:cNvSpPr>
            <a:spLocks noGrp="1"/>
          </p:cNvSpPr>
          <p:nvPr>
            <p:ph type="sldNum" sz="quarter" idx="15"/>
          </p:nvPr>
        </p:nvSpPr>
        <p:spPr/>
        <p:txBody>
          <a:bodyPr/>
          <a:lstStyle/>
          <a:p>
            <a:fld id="{B6F15528-21DE-4FAA-801E-634DDDAF4B2B}" type="slidenum">
              <a:rPr lang="en-US" smtClean="0"/>
              <a:pPr/>
              <a:t>64</a:t>
            </a:fld>
            <a:endParaRPr lang="en-US"/>
          </a:p>
        </p:txBody>
      </p:sp>
      <p:sp>
        <p:nvSpPr>
          <p:cNvPr id="23555" name="Rectangle 5"/>
          <p:cNvSpPr>
            <a:spLocks noGrp="1" noChangeArrowheads="1"/>
          </p:cNvSpPr>
          <p:nvPr>
            <p:ph type="body" idx="4294967295"/>
          </p:nvPr>
        </p:nvSpPr>
        <p:spPr>
          <a:xfrm>
            <a:off x="0" y="828675"/>
            <a:ext cx="11001375" cy="5384800"/>
          </a:xfrm>
        </p:spPr>
        <p:txBody>
          <a:bodyPr/>
          <a:lstStyle/>
          <a:p>
            <a:pPr eaLnBrk="1" hangingPunct="1"/>
            <a:r>
              <a:rPr lang="en-US" dirty="0"/>
              <a:t>Notice, the Box includes the lower quartile, median, and upper quartile.</a:t>
            </a:r>
          </a:p>
          <a:p>
            <a:pPr eaLnBrk="1" hangingPunct="1"/>
            <a:r>
              <a:rPr lang="en-US" dirty="0"/>
              <a:t>The Whiskers extend from the Box to the max and min.</a:t>
            </a:r>
          </a:p>
        </p:txBody>
      </p:sp>
    </p:spTree>
    <p:extLst>
      <p:ext uri="{BB962C8B-B14F-4D97-AF65-F5344CB8AC3E}">
        <p14:creationId xmlns:p14="http://schemas.microsoft.com/office/powerpoint/2010/main" val="192209631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93326" y="267629"/>
            <a:ext cx="11415578" cy="950259"/>
          </a:xfrm>
        </p:spPr>
        <p:txBody>
          <a:bodyPr>
            <a:noAutofit/>
          </a:bodyPr>
          <a:lstStyle/>
          <a:p>
            <a:r>
              <a:rPr lang="en-US" altLang="en-US" sz="3600" dirty="0"/>
              <a:t>Measuring the Dispersion of Data: Quartiles &amp; Boxplots   </a:t>
            </a:r>
          </a:p>
        </p:txBody>
      </p:sp>
      <p:sp>
        <p:nvSpPr>
          <p:cNvPr id="2" name="Slide Number Placeholder 1">
            <a:extLst>
              <a:ext uri="{FF2B5EF4-FFF2-40B4-BE49-F238E27FC236}">
                <a16:creationId xmlns:a16="http://schemas.microsoft.com/office/drawing/2014/main" id="{9E492F3A-BC6D-4F9D-8BAF-2D0099AE0A20}"/>
              </a:ext>
            </a:extLst>
          </p:cNvPr>
          <p:cNvSpPr>
            <a:spLocks noGrp="1"/>
          </p:cNvSpPr>
          <p:nvPr>
            <p:ph type="sldNum" sz="quarter" idx="10"/>
          </p:nvPr>
        </p:nvSpPr>
        <p:spPr/>
        <p:txBody>
          <a:bodyPr/>
          <a:lstStyle/>
          <a:p>
            <a:fld id="{5D5C0945-3C12-41E7-B090-1D5BB38CB1A8}" type="slidenum">
              <a:rPr lang="en-US" altLang="en-US" smtClean="0"/>
              <a:pPr/>
              <a:t>65</a:t>
            </a:fld>
            <a:endParaRPr lang="en-US" altLang="en-US"/>
          </a:p>
        </p:txBody>
      </p:sp>
      <p:pic>
        <p:nvPicPr>
          <p:cNvPr id="6" name="Picture 2" descr="http://blog.contextures.com/wp-content/uploads/2013/06/boxplotsimple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5612" y="742758"/>
            <a:ext cx="2629710" cy="28608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66764" y="1199422"/>
            <a:ext cx="7690557" cy="923330"/>
          </a:xfrm>
          <a:prstGeom prst="rect">
            <a:avLst/>
          </a:prstGeom>
        </p:spPr>
        <p:txBody>
          <a:bodyPr wrap="square">
            <a:spAutoFit/>
          </a:bodyPr>
          <a:lstStyle/>
          <a:p>
            <a:r>
              <a:rPr lang="en-US" dirty="0"/>
              <a:t>A sample of 10 boxes of raisins has these weights (in grams):</a:t>
            </a:r>
          </a:p>
          <a:p>
            <a:r>
              <a:rPr lang="en-US" dirty="0"/>
              <a:t>25, 28, 29, 29, 30, 34, 35, 35, 37, 38</a:t>
            </a:r>
          </a:p>
          <a:p>
            <a:r>
              <a:rPr lang="en-US" b="1" dirty="0"/>
              <a:t>Make a box plot of the data.</a:t>
            </a:r>
            <a:endParaRPr lang="en-US" dirty="0"/>
          </a:p>
        </p:txBody>
      </p:sp>
      <p:sp>
        <p:nvSpPr>
          <p:cNvPr id="4" name="Rectangle 3"/>
          <p:cNvSpPr/>
          <p:nvPr/>
        </p:nvSpPr>
        <p:spPr>
          <a:xfrm>
            <a:off x="510788" y="2100243"/>
            <a:ext cx="7719971" cy="4801314"/>
          </a:xfrm>
          <a:prstGeom prst="rect">
            <a:avLst/>
          </a:prstGeom>
        </p:spPr>
        <p:txBody>
          <a:bodyPr wrap="square">
            <a:spAutoFit/>
          </a:bodyPr>
          <a:lstStyle/>
          <a:p>
            <a:r>
              <a:rPr lang="en-US" sz="1800" dirty="0">
                <a:solidFill>
                  <a:srgbClr val="FF0000"/>
                </a:solidFill>
              </a:rPr>
              <a:t>Step 1:</a:t>
            </a:r>
            <a:r>
              <a:rPr lang="en-US" sz="1800" dirty="0"/>
              <a:t> Order the data from smallest to largest.</a:t>
            </a:r>
          </a:p>
          <a:p>
            <a:r>
              <a:rPr lang="en-US" sz="1800" dirty="0"/>
              <a:t>Our data is already in order.        25, 28, 29, 29, 30, 34, 35, 35, 37, 38</a:t>
            </a:r>
          </a:p>
          <a:p>
            <a:r>
              <a:rPr lang="en-US" sz="1800" dirty="0">
                <a:solidFill>
                  <a:srgbClr val="FF0000"/>
                </a:solidFill>
              </a:rPr>
              <a:t>Step 2 </a:t>
            </a:r>
          </a:p>
          <a:p>
            <a:r>
              <a:rPr lang="en-US" sz="1800" dirty="0"/>
              <a:t>Find the median.</a:t>
            </a:r>
          </a:p>
          <a:p>
            <a:r>
              <a:rPr lang="en-US" sz="1800" dirty="0"/>
              <a:t>The median is the mean of the middle two numbers:</a:t>
            </a:r>
          </a:p>
          <a:p>
            <a:r>
              <a:rPr lang="en-US" sz="1800" b="1" dirty="0"/>
              <a:t>30+34/2 = 32  </a:t>
            </a:r>
            <a:r>
              <a:rPr lang="en-US" sz="1800" b="1" dirty="0">
                <a:solidFill>
                  <a:srgbClr val="FF0000"/>
                </a:solidFill>
              </a:rPr>
              <a:t>median=32</a:t>
            </a:r>
          </a:p>
          <a:p>
            <a:r>
              <a:rPr lang="en-US" sz="1800" b="1" dirty="0">
                <a:solidFill>
                  <a:srgbClr val="FF0000"/>
                </a:solidFill>
              </a:rPr>
              <a:t>Step 3</a:t>
            </a:r>
            <a:r>
              <a:rPr lang="en-US" sz="1800" dirty="0"/>
              <a:t>: Find the quartiles.</a:t>
            </a:r>
          </a:p>
          <a:p>
            <a:r>
              <a:rPr lang="en-US" sz="1800" dirty="0"/>
              <a:t>The </a:t>
            </a:r>
            <a:r>
              <a:rPr lang="en-US" sz="1800" b="1" dirty="0"/>
              <a:t>first quartile </a:t>
            </a:r>
            <a:r>
              <a:rPr lang="en-US" sz="1800" dirty="0"/>
              <a:t>is the median of the data points to the left of the median. Q1=</a:t>
            </a:r>
            <a:r>
              <a:rPr lang="en-US" sz="1800" dirty="0">
                <a:solidFill>
                  <a:srgbClr val="FF0000"/>
                </a:solidFill>
              </a:rPr>
              <a:t>29</a:t>
            </a:r>
          </a:p>
          <a:p>
            <a:r>
              <a:rPr lang="en-US" sz="1800" dirty="0"/>
              <a:t>The </a:t>
            </a:r>
            <a:r>
              <a:rPr lang="en-US" sz="1800" b="1" dirty="0"/>
              <a:t>third quartile </a:t>
            </a:r>
            <a:r>
              <a:rPr lang="en-US" sz="1800" dirty="0"/>
              <a:t>is the median of the data points to the right of the median. Q3=</a:t>
            </a:r>
            <a:r>
              <a:rPr lang="en-US" sz="1800" dirty="0">
                <a:solidFill>
                  <a:srgbClr val="FF0000"/>
                </a:solidFill>
              </a:rPr>
              <a:t>35</a:t>
            </a:r>
          </a:p>
          <a:p>
            <a:r>
              <a:rPr lang="en-US" sz="1800" b="1" dirty="0">
                <a:solidFill>
                  <a:srgbClr val="FF0000"/>
                </a:solidFill>
              </a:rPr>
              <a:t>Step 4</a:t>
            </a:r>
            <a:r>
              <a:rPr lang="en-US" sz="1800" b="1" dirty="0"/>
              <a:t>:</a:t>
            </a:r>
            <a:r>
              <a:rPr lang="en-US" sz="1800" dirty="0"/>
              <a:t> Complete the five-number summary by finding the min and the max.</a:t>
            </a:r>
          </a:p>
          <a:p>
            <a:r>
              <a:rPr lang="en-US" sz="1800" dirty="0"/>
              <a:t>The min is the smallest data point, which is </a:t>
            </a:r>
            <a:r>
              <a:rPr lang="en-US" sz="1800" dirty="0">
                <a:solidFill>
                  <a:srgbClr val="FF0000"/>
                </a:solidFill>
              </a:rPr>
              <a:t>25</a:t>
            </a:r>
            <a:r>
              <a:rPr lang="en-US" sz="1800" dirty="0"/>
              <a:t>.</a:t>
            </a:r>
          </a:p>
          <a:p>
            <a:r>
              <a:rPr lang="en-US" sz="1800" dirty="0"/>
              <a:t>The max is the largest data point, which is </a:t>
            </a:r>
            <a:r>
              <a:rPr lang="en-US" sz="1800" dirty="0">
                <a:solidFill>
                  <a:srgbClr val="FF0000"/>
                </a:solidFill>
              </a:rPr>
              <a:t>38</a:t>
            </a:r>
            <a:r>
              <a:rPr lang="en-US" sz="1800" dirty="0"/>
              <a:t>.</a:t>
            </a:r>
          </a:p>
          <a:p>
            <a:r>
              <a:rPr lang="en-US" sz="1800" dirty="0"/>
              <a:t>The five-number summary is 25, 29, 32, 35, 38. </a:t>
            </a:r>
          </a:p>
          <a:p>
            <a:endParaRPr lang="en-US" dirty="0">
              <a:solidFill>
                <a:srgbClr val="FF0000"/>
              </a:solidFill>
            </a:endParaRPr>
          </a:p>
        </p:txBody>
      </p:sp>
      <p:pic>
        <p:nvPicPr>
          <p:cNvPr id="11" name="Picture 10"/>
          <p:cNvPicPr/>
          <p:nvPr/>
        </p:nvPicPr>
        <p:blipFill rotWithShape="1">
          <a:blip r:embed="rId4"/>
          <a:srcRect l="26939" t="13514" r="34565" b="34709"/>
          <a:stretch/>
        </p:blipFill>
        <p:spPr bwMode="auto">
          <a:xfrm>
            <a:off x="8057321" y="3688323"/>
            <a:ext cx="3679155" cy="29516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26317732"/>
      </p:ext>
    </p:extLst>
  </p:cSld>
  <p:clrMapOvr>
    <a:masterClrMapping/>
  </p:clrMapOvr>
  <p:transition>
    <p:zo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71718" y="235911"/>
            <a:ext cx="12263718" cy="950259"/>
          </a:xfrm>
        </p:spPr>
        <p:txBody>
          <a:bodyPr>
            <a:noAutofit/>
          </a:bodyPr>
          <a:lstStyle/>
          <a:p>
            <a:pPr algn="ctr"/>
            <a:r>
              <a:rPr lang="en-US" altLang="en-US" sz="3600" dirty="0"/>
              <a:t>Measuring the Dispersion of Data: Quartiles &amp; Boxplots   </a:t>
            </a:r>
          </a:p>
        </p:txBody>
      </p:sp>
      <p:sp>
        <p:nvSpPr>
          <p:cNvPr id="4" name="Slide Number Placeholder 3">
            <a:extLst>
              <a:ext uri="{FF2B5EF4-FFF2-40B4-BE49-F238E27FC236}">
                <a16:creationId xmlns:a16="http://schemas.microsoft.com/office/drawing/2014/main" id="{C6122923-7CD9-41B1-8B14-08F0DFAEA4F0}"/>
              </a:ext>
            </a:extLst>
          </p:cNvPr>
          <p:cNvSpPr>
            <a:spLocks noGrp="1"/>
          </p:cNvSpPr>
          <p:nvPr>
            <p:ph type="sldNum" sz="quarter" idx="10"/>
          </p:nvPr>
        </p:nvSpPr>
        <p:spPr/>
        <p:txBody>
          <a:bodyPr/>
          <a:lstStyle/>
          <a:p>
            <a:fld id="{5D5C0945-3C12-41E7-B090-1D5BB38CB1A8}" type="slidenum">
              <a:rPr lang="en-US" altLang="en-US" smtClean="0"/>
              <a:pPr/>
              <a:t>66</a:t>
            </a:fld>
            <a:endParaRPr lang="en-US" altLang="en-US"/>
          </a:p>
        </p:txBody>
      </p:sp>
      <p:sp>
        <p:nvSpPr>
          <p:cNvPr id="3" name="Rectangle 2"/>
          <p:cNvSpPr/>
          <p:nvPr/>
        </p:nvSpPr>
        <p:spPr>
          <a:xfrm>
            <a:off x="141478" y="1092051"/>
            <a:ext cx="7139354" cy="969496"/>
          </a:xfrm>
          <a:prstGeom prst="rect">
            <a:avLst/>
          </a:prstGeom>
        </p:spPr>
        <p:txBody>
          <a:bodyPr wrap="square">
            <a:spAutoFit/>
          </a:bodyPr>
          <a:lstStyle/>
          <a:p>
            <a:r>
              <a:rPr lang="en-US" dirty="0"/>
              <a:t>A sample of 10 boxes of raisins has these weights (in grams):</a:t>
            </a:r>
          </a:p>
          <a:p>
            <a:r>
              <a:rPr lang="en-US" dirty="0"/>
              <a:t>25, 28, 29, 29, 30, 34, 35, 35, 37, 38</a:t>
            </a:r>
          </a:p>
          <a:p>
            <a:r>
              <a:rPr lang="en-US" b="1" dirty="0"/>
              <a:t>Make a box plot of the data.</a:t>
            </a:r>
            <a:endParaRPr lang="en-US" dirty="0"/>
          </a:p>
        </p:txBody>
      </p:sp>
      <p:pic>
        <p:nvPicPr>
          <p:cNvPr id="11" name="Picture 10"/>
          <p:cNvPicPr/>
          <p:nvPr/>
        </p:nvPicPr>
        <p:blipFill rotWithShape="1">
          <a:blip r:embed="rId3"/>
          <a:srcRect l="26939" t="13514" r="34565" b="34709"/>
          <a:stretch/>
        </p:blipFill>
        <p:spPr bwMode="auto">
          <a:xfrm>
            <a:off x="6921711" y="1092051"/>
            <a:ext cx="4461906" cy="3440192"/>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4"/>
          <a:srcRect l="30761" t="16074" r="17763" b="7255"/>
          <a:stretch/>
        </p:blipFill>
        <p:spPr bwMode="auto">
          <a:xfrm>
            <a:off x="238540" y="2168918"/>
            <a:ext cx="6232598" cy="4521757"/>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7167824" y="4808714"/>
            <a:ext cx="3905459" cy="677108"/>
          </a:xfrm>
          <a:prstGeom prst="rect">
            <a:avLst/>
          </a:prstGeom>
        </p:spPr>
        <p:txBody>
          <a:bodyPr wrap="square">
            <a:spAutoFit/>
          </a:bodyPr>
          <a:lstStyle/>
          <a:p>
            <a:r>
              <a:rPr lang="en-US" dirty="0"/>
              <a:t>About 75%, percent of the boxes of raisins weighed more than 29 grams.</a:t>
            </a:r>
          </a:p>
        </p:txBody>
      </p:sp>
    </p:spTree>
    <p:extLst>
      <p:ext uri="{BB962C8B-B14F-4D97-AF65-F5344CB8AC3E}">
        <p14:creationId xmlns:p14="http://schemas.microsoft.com/office/powerpoint/2010/main" val="4231263656"/>
      </p:ext>
    </p:extLst>
  </p:cSld>
  <p:clrMapOvr>
    <a:masterClrMapping/>
  </p:clrMapOvr>
  <p:transition>
    <p:zo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0376452" cy="507240"/>
          </a:xfrm>
        </p:spPr>
        <p:txBody>
          <a:bodyPr>
            <a:normAutofit fontScale="90000"/>
          </a:bodyPr>
          <a:lstStyle/>
          <a:p>
            <a:pPr>
              <a:defRPr/>
            </a:pPr>
            <a:r>
              <a:rPr lang="en-US" sz="3200" dirty="0">
                <a:latin typeface="+mn-lt"/>
              </a:rPr>
              <a:t>Constructing a box and whisker plot : Example 2</a:t>
            </a:r>
            <a:endParaRPr lang="en-IN" sz="3200" dirty="0">
              <a:latin typeface="+mn-lt"/>
            </a:endParaRPr>
          </a:p>
        </p:txBody>
      </p:sp>
      <p:sp>
        <p:nvSpPr>
          <p:cNvPr id="7170" name="Rectangle 3"/>
          <p:cNvSpPr>
            <a:spLocks noGrp="1" noChangeArrowheads="1"/>
          </p:cNvSpPr>
          <p:nvPr>
            <p:ph sz="quarter" idx="1"/>
          </p:nvPr>
        </p:nvSpPr>
        <p:spPr>
          <a:xfrm>
            <a:off x="232531" y="940905"/>
            <a:ext cx="11012557" cy="5549692"/>
          </a:xfrm>
        </p:spPr>
        <p:txBody>
          <a:bodyPr>
            <a:normAutofit lnSpcReduction="10000"/>
          </a:bodyPr>
          <a:lstStyle/>
          <a:p>
            <a:r>
              <a:rPr lang="en-US" altLang="en-US" sz="2000" dirty="0"/>
              <a:t>Step 1 - take the set of numbers given…</a:t>
            </a:r>
            <a:r>
              <a:rPr lang="en-US" altLang="en-US" sz="2000" b="1" dirty="0">
                <a:solidFill>
                  <a:srgbClr val="CC0099"/>
                </a:solidFill>
              </a:rPr>
              <a:t>34, 18, 100, 27, 54, 52, 93, 59, 61, 87, 68, 85, 78, 82, 91</a:t>
            </a:r>
          </a:p>
          <a:p>
            <a:pPr lvl="2">
              <a:buFontTx/>
              <a:buNone/>
            </a:pPr>
            <a:r>
              <a:rPr lang="en-US" altLang="en-US" sz="2000" dirty="0"/>
              <a:t>Place the numbers in order from least to greatest:</a:t>
            </a:r>
            <a:r>
              <a:rPr lang="en-US" sz="2000" b="1" dirty="0">
                <a:solidFill>
                  <a:srgbClr val="CC0099"/>
                </a:solidFill>
              </a:rPr>
              <a:t>18, 27, 34, 52, 54, 59, 61, 68, 78, 82, 85, 87, 91, 93, 100</a:t>
            </a:r>
          </a:p>
          <a:p>
            <a:r>
              <a:rPr lang="en-US" sz="2000" dirty="0"/>
              <a:t>Step 2 - Find the median. Remember, the median is the middle value in a data set.       </a:t>
            </a:r>
            <a:r>
              <a:rPr lang="en-US" sz="2000" b="1" dirty="0"/>
              <a:t>18, 27, 34, 52, 54, 59, 61, </a:t>
            </a:r>
            <a:r>
              <a:rPr lang="en-US" sz="2000" b="1" u="sng" dirty="0">
                <a:solidFill>
                  <a:srgbClr val="CC0099"/>
                </a:solidFill>
              </a:rPr>
              <a:t>68</a:t>
            </a:r>
            <a:r>
              <a:rPr lang="en-US" sz="2000" b="1" dirty="0"/>
              <a:t>, 78, 82, 85, 87, 91, 93, 100</a:t>
            </a:r>
          </a:p>
          <a:p>
            <a:pPr algn="ctr">
              <a:buNone/>
            </a:pPr>
            <a:r>
              <a:rPr lang="en-US" sz="2000" b="1" dirty="0"/>
              <a:t>68 is the median of this data set.</a:t>
            </a:r>
          </a:p>
          <a:p>
            <a:r>
              <a:rPr lang="en-US" sz="2000" dirty="0"/>
              <a:t>Step 3 – Find the lower quartile. The lower quartile is the median of the data set to the left of 68.      </a:t>
            </a:r>
            <a:r>
              <a:rPr lang="en-US" sz="2000" b="1" dirty="0"/>
              <a:t>(18, 27, 34, </a:t>
            </a:r>
            <a:r>
              <a:rPr lang="en-US" sz="2000" b="1" u="sng" dirty="0">
                <a:solidFill>
                  <a:srgbClr val="CC0099"/>
                </a:solidFill>
              </a:rPr>
              <a:t>52</a:t>
            </a:r>
            <a:r>
              <a:rPr lang="en-US" sz="2000" b="1" dirty="0"/>
              <a:t>, 54, 59, 61,) 68, 78, 82, 85, 87, 91, 93, 100</a:t>
            </a:r>
          </a:p>
          <a:p>
            <a:pPr>
              <a:buNone/>
            </a:pPr>
            <a:r>
              <a:rPr lang="en-US" sz="2000" b="1" dirty="0"/>
              <a:t>                                            52 is the lower quartile</a:t>
            </a:r>
            <a:endParaRPr lang="en-US" sz="2000" b="1" dirty="0">
              <a:solidFill>
                <a:srgbClr val="CC0099"/>
              </a:solidFill>
            </a:endParaRPr>
          </a:p>
          <a:p>
            <a:r>
              <a:rPr lang="en-US" sz="2000" dirty="0"/>
              <a:t>Step 4 – Find the upper </a:t>
            </a:r>
            <a:r>
              <a:rPr lang="en-US" sz="2000" dirty="0" err="1"/>
              <a:t>quartile.The</a:t>
            </a:r>
            <a:r>
              <a:rPr lang="en-US" sz="2000" dirty="0"/>
              <a:t> upper quartile is the median of the data set to the right of 68.   </a:t>
            </a:r>
            <a:r>
              <a:rPr lang="en-US" sz="2000" b="1" dirty="0"/>
              <a:t>18, 27, 34, 52, 54, 59, 61, 68, (78, 82, 85, </a:t>
            </a:r>
            <a:r>
              <a:rPr lang="en-US" sz="2000" b="1" u="sng" dirty="0">
                <a:solidFill>
                  <a:srgbClr val="CC0099"/>
                </a:solidFill>
              </a:rPr>
              <a:t>87</a:t>
            </a:r>
            <a:r>
              <a:rPr lang="en-US" sz="2000" b="1" dirty="0"/>
              <a:t>, 91, 93, 100)</a:t>
            </a:r>
          </a:p>
          <a:p>
            <a:pPr algn="ctr">
              <a:buNone/>
            </a:pPr>
            <a:r>
              <a:rPr lang="en-US" sz="2000" b="1" dirty="0"/>
              <a:t>87 is the upper quartile</a:t>
            </a:r>
          </a:p>
          <a:p>
            <a:r>
              <a:rPr lang="en-US" sz="2000" dirty="0"/>
              <a:t>Step 5 – Find the maximum and minimum values in the set. The maximum is the greatest value in the data set. The minimum is the least value in the data set. </a:t>
            </a:r>
            <a:r>
              <a:rPr lang="en-US" sz="2000" b="1" u="sng" dirty="0">
                <a:solidFill>
                  <a:srgbClr val="CC0099"/>
                </a:solidFill>
              </a:rPr>
              <a:t>18</a:t>
            </a:r>
            <a:r>
              <a:rPr lang="en-US" sz="2000" b="1" dirty="0"/>
              <a:t>, 27, 34, 52, 54, 59, 61, 68, 78, 82, 85, 87, 91, 93, </a:t>
            </a:r>
            <a:r>
              <a:rPr lang="en-US" sz="2000" b="1" u="sng" dirty="0">
                <a:solidFill>
                  <a:srgbClr val="CC0099"/>
                </a:solidFill>
              </a:rPr>
              <a:t>100.     </a:t>
            </a:r>
            <a:r>
              <a:rPr lang="en-US" sz="2000" b="1" dirty="0"/>
              <a:t>18 is the minimum and 100 is the maximum.</a:t>
            </a:r>
          </a:p>
          <a:p>
            <a:endParaRPr lang="en-US" altLang="en-US" dirty="0"/>
          </a:p>
          <a:p>
            <a:pPr eaLnBrk="1" hangingPunct="1">
              <a:buFont typeface="Wingdings" pitchFamily="2" charset="2"/>
              <a:buNone/>
            </a:pPr>
            <a:endParaRPr lang="en-US" altLang="en-US" dirty="0"/>
          </a:p>
          <a:p>
            <a:pPr eaLnBrk="1" hangingPunct="1">
              <a:buFont typeface="Wingdings" pitchFamily="2" charset="2"/>
              <a:buNone/>
            </a:pPr>
            <a:endParaRPr lang="en-US" altLang="en-US" dirty="0"/>
          </a:p>
        </p:txBody>
      </p:sp>
      <p:sp>
        <p:nvSpPr>
          <p:cNvPr id="2" name="Slide Number Placeholder 1">
            <a:extLst>
              <a:ext uri="{FF2B5EF4-FFF2-40B4-BE49-F238E27FC236}">
                <a16:creationId xmlns:a16="http://schemas.microsoft.com/office/drawing/2014/main" id="{7EFF29E1-7A0A-4C75-9F09-5B5AC84EDCCA}"/>
              </a:ext>
            </a:extLst>
          </p:cNvPr>
          <p:cNvSpPr>
            <a:spLocks noGrp="1"/>
          </p:cNvSpPr>
          <p:nvPr>
            <p:ph type="sldNum" sz="quarter" idx="15"/>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21842393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609600" y="274638"/>
            <a:ext cx="10681252" cy="1143000"/>
          </a:xfrm>
        </p:spPr>
        <p:txBody>
          <a:bodyPr>
            <a:normAutofit/>
          </a:bodyPr>
          <a:lstStyle/>
          <a:p>
            <a:pPr>
              <a:defRPr/>
            </a:pPr>
            <a:r>
              <a:rPr lang="en-US" sz="3200" dirty="0">
                <a:latin typeface="+mn-lt"/>
              </a:rPr>
              <a:t>Constructing a box and whisker plot : Example 2</a:t>
            </a:r>
            <a:endParaRPr lang="en-IN" sz="3200" dirty="0">
              <a:latin typeface="+mn-lt"/>
            </a:endParaRPr>
          </a:p>
        </p:txBody>
      </p:sp>
      <p:sp>
        <p:nvSpPr>
          <p:cNvPr id="11267" name="Rectangle 3"/>
          <p:cNvSpPr>
            <a:spLocks noGrp="1" noChangeArrowheads="1"/>
          </p:cNvSpPr>
          <p:nvPr>
            <p:ph sz="quarter" idx="1"/>
          </p:nvPr>
        </p:nvSpPr>
        <p:spPr/>
        <p:txBody>
          <a:bodyPr>
            <a:normAutofit lnSpcReduction="10000"/>
          </a:bodyPr>
          <a:lstStyle/>
          <a:p>
            <a:pPr eaLnBrk="1" hangingPunct="1"/>
            <a:r>
              <a:rPr lang="en-US" sz="2000" dirty="0"/>
              <a:t>Step 6 – Find the inter-quartile range (IQR).</a:t>
            </a:r>
          </a:p>
          <a:p>
            <a:pPr lvl="2">
              <a:buNone/>
            </a:pPr>
            <a:r>
              <a:rPr lang="en-US" sz="2000" dirty="0"/>
              <a:t>The inter-quartile (IQR) range is the difference between the upper and lower quartiles.</a:t>
            </a:r>
          </a:p>
          <a:p>
            <a:pPr lvl="2" eaLnBrk="1" hangingPunct="1">
              <a:buFont typeface="Wingdings" pitchFamily="2" charset="2"/>
              <a:buChar char="Ø"/>
            </a:pPr>
            <a:r>
              <a:rPr lang="en-US" sz="2000" dirty="0"/>
              <a:t>Upper Quartile = 87</a:t>
            </a:r>
          </a:p>
          <a:p>
            <a:pPr lvl="2" eaLnBrk="1" hangingPunct="1">
              <a:buFont typeface="Wingdings" pitchFamily="2" charset="2"/>
              <a:buChar char="Ø"/>
            </a:pPr>
            <a:r>
              <a:rPr lang="en-US" sz="2000" dirty="0"/>
              <a:t>Lower Quartile = 52</a:t>
            </a:r>
          </a:p>
          <a:p>
            <a:pPr lvl="2" eaLnBrk="1" hangingPunct="1">
              <a:buFont typeface="Wingdings" pitchFamily="2" charset="2"/>
              <a:buChar char="Ø"/>
            </a:pPr>
            <a:r>
              <a:rPr lang="en-US" sz="2000" dirty="0"/>
              <a:t>87 – 52 = 35</a:t>
            </a:r>
          </a:p>
          <a:p>
            <a:pPr lvl="2" eaLnBrk="1" hangingPunct="1">
              <a:buFont typeface="Wingdings" pitchFamily="2" charset="2"/>
              <a:buChar char="Ø"/>
            </a:pPr>
            <a:r>
              <a:rPr lang="en-US" sz="2000" dirty="0"/>
              <a:t>35 = IQR</a:t>
            </a:r>
          </a:p>
          <a:p>
            <a:r>
              <a:rPr lang="en-US" sz="2400" dirty="0"/>
              <a:t>Organize the 5 number summary</a:t>
            </a:r>
          </a:p>
          <a:p>
            <a:pPr lvl="1"/>
            <a:r>
              <a:rPr lang="en-US" sz="2400" dirty="0"/>
              <a:t>Median – 68</a:t>
            </a:r>
          </a:p>
          <a:p>
            <a:pPr lvl="1"/>
            <a:r>
              <a:rPr lang="en-US" sz="2400" dirty="0"/>
              <a:t>Lower Quartile – 52 </a:t>
            </a:r>
          </a:p>
          <a:p>
            <a:pPr lvl="1"/>
            <a:r>
              <a:rPr lang="en-US" sz="2400" dirty="0"/>
              <a:t>Upper Quartile – 87 </a:t>
            </a:r>
          </a:p>
          <a:p>
            <a:pPr lvl="1"/>
            <a:r>
              <a:rPr lang="en-US" sz="2400" dirty="0"/>
              <a:t>Max – 100 </a:t>
            </a:r>
          </a:p>
          <a:p>
            <a:pPr lvl="1"/>
            <a:r>
              <a:rPr lang="en-US" sz="2400" dirty="0"/>
              <a:t>Min – 18 </a:t>
            </a:r>
            <a:endParaRPr lang="en-US" dirty="0"/>
          </a:p>
          <a:p>
            <a:endParaRPr lang="en-US" sz="2000" dirty="0"/>
          </a:p>
          <a:p>
            <a:pPr eaLnBrk="1" hangingPunct="1">
              <a:buFontTx/>
              <a:buNone/>
            </a:pPr>
            <a:endParaRPr lang="en-US" sz="1600" dirty="0"/>
          </a:p>
          <a:p>
            <a:pPr algn="ctr" eaLnBrk="1" hangingPunct="1">
              <a:buFontTx/>
              <a:buNone/>
            </a:pPr>
            <a:endParaRPr lang="en-US" sz="1600" b="1" dirty="0"/>
          </a:p>
          <a:p>
            <a:pPr eaLnBrk="1" hangingPunct="1"/>
            <a:endParaRPr lang="en-US" sz="1600" dirty="0"/>
          </a:p>
        </p:txBody>
      </p:sp>
      <p:sp>
        <p:nvSpPr>
          <p:cNvPr id="2" name="Slide Number Placeholder 1">
            <a:extLst>
              <a:ext uri="{FF2B5EF4-FFF2-40B4-BE49-F238E27FC236}">
                <a16:creationId xmlns:a16="http://schemas.microsoft.com/office/drawing/2014/main" id="{7C501549-D84E-4594-9719-53EEAE739787}"/>
              </a:ext>
            </a:extLst>
          </p:cNvPr>
          <p:cNvSpPr>
            <a:spLocks noGrp="1"/>
          </p:cNvSpPr>
          <p:nvPr>
            <p:ph type="sldNum" sz="quarter" idx="15"/>
          </p:nvPr>
        </p:nvSpPr>
        <p:spPr/>
        <p:txBody>
          <a:bodyPr/>
          <a:lstStyle/>
          <a:p>
            <a:fld id="{B6F15528-21DE-4FAA-801E-634DDDAF4B2B}" type="slidenum">
              <a:rPr lang="en-US" smtClean="0"/>
              <a:pPr/>
              <a:t>68</a:t>
            </a:fld>
            <a:endParaRPr lang="en-US"/>
          </a:p>
        </p:txBody>
      </p:sp>
      <p:sp>
        <p:nvSpPr>
          <p:cNvPr id="6" name="TextBox 5"/>
          <p:cNvSpPr txBox="1"/>
          <p:nvPr/>
        </p:nvSpPr>
        <p:spPr>
          <a:xfrm>
            <a:off x="6481844" y="5409690"/>
            <a:ext cx="3298260" cy="369332"/>
          </a:xfrm>
          <a:prstGeom prst="rect">
            <a:avLst/>
          </a:prstGeom>
          <a:noFill/>
        </p:spPr>
        <p:txBody>
          <a:bodyPr wrap="square" rtlCol="0">
            <a:spAutoFit/>
          </a:bodyPr>
          <a:lstStyle/>
          <a:p>
            <a:r>
              <a:rPr lang="en-US" b="1" dirty="0">
                <a:solidFill>
                  <a:srgbClr val="FF0000"/>
                </a:solidFill>
              </a:rPr>
              <a:t>Draw the </a:t>
            </a:r>
            <a:r>
              <a:rPr lang="en-US" b="1" dirty="0" err="1">
                <a:solidFill>
                  <a:srgbClr val="FF0000"/>
                </a:solidFill>
              </a:rPr>
              <a:t>Boxplot</a:t>
            </a:r>
            <a:r>
              <a:rPr lang="en-US" b="1" dirty="0">
                <a:solidFill>
                  <a:srgbClr val="FF0000"/>
                </a:solidFill>
              </a:rPr>
              <a:t> now !!!</a:t>
            </a:r>
            <a:endParaRPr lang="en-IN" b="1" dirty="0">
              <a:solidFill>
                <a:srgbClr val="FF0000"/>
              </a:solidFill>
            </a:endParaRPr>
          </a:p>
        </p:txBody>
      </p:sp>
    </p:spTree>
    <p:extLst>
      <p:ext uri="{BB962C8B-B14F-4D97-AF65-F5344CB8AC3E}">
        <p14:creationId xmlns:p14="http://schemas.microsoft.com/office/powerpoint/2010/main" val="39585630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267">
                                            <p:txEl>
                                              <p:pRg st="1" end="1"/>
                                            </p:txEl>
                                          </p:spTgt>
                                        </p:tgtEl>
                                        <p:attrNameLst>
                                          <p:attrName>style.visibility</p:attrName>
                                        </p:attrNameLst>
                                      </p:cBhvr>
                                      <p:to>
                                        <p:strVal val="visible"/>
                                      </p:to>
                                    </p:set>
                                    <p:anim calcmode="lin" valueType="num">
                                      <p:cBhvr additive="base">
                                        <p:cTn id="13" dur="5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1267">
                                            <p:txEl>
                                              <p:pRg st="2" end="2"/>
                                            </p:txEl>
                                          </p:spTgt>
                                        </p:tgtEl>
                                        <p:attrNameLst>
                                          <p:attrName>style.visibility</p:attrName>
                                        </p:attrNameLst>
                                      </p:cBhvr>
                                      <p:to>
                                        <p:strVal val="visible"/>
                                      </p:to>
                                    </p:set>
                                    <p:anim calcmode="lin" valueType="num">
                                      <p:cBhvr additive="base">
                                        <p:cTn id="19" dur="5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1267">
                                            <p:txEl>
                                              <p:pRg st="3" end="3"/>
                                            </p:txEl>
                                          </p:spTgt>
                                        </p:tgtEl>
                                        <p:attrNameLst>
                                          <p:attrName>style.visibility</p:attrName>
                                        </p:attrNameLst>
                                      </p:cBhvr>
                                      <p:to>
                                        <p:strVal val="visible"/>
                                      </p:to>
                                    </p:set>
                                    <p:anim calcmode="lin" valueType="num">
                                      <p:cBhvr additive="base">
                                        <p:cTn id="25" dur="5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2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1267">
                                            <p:txEl>
                                              <p:pRg st="4" end="4"/>
                                            </p:txEl>
                                          </p:spTgt>
                                        </p:tgtEl>
                                        <p:attrNameLst>
                                          <p:attrName>style.visibility</p:attrName>
                                        </p:attrNameLst>
                                      </p:cBhvr>
                                      <p:to>
                                        <p:strVal val="visible"/>
                                      </p:to>
                                    </p:set>
                                    <p:anim calcmode="lin" valueType="num">
                                      <p:cBhvr additive="base">
                                        <p:cTn id="31" dur="5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2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1267">
                                            <p:txEl>
                                              <p:pRg st="5" end="5"/>
                                            </p:txEl>
                                          </p:spTgt>
                                        </p:tgtEl>
                                        <p:attrNameLst>
                                          <p:attrName>style.visibility</p:attrName>
                                        </p:attrNameLst>
                                      </p:cBhvr>
                                      <p:to>
                                        <p:strVal val="visible"/>
                                      </p:to>
                                    </p:set>
                                    <p:anim calcmode="lin" valueType="num">
                                      <p:cBhvr additive="base">
                                        <p:cTn id="37" dur="500" fill="hold"/>
                                        <p:tgtEl>
                                          <p:spTgt spid="1126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26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267">
                                            <p:txEl>
                                              <p:pRg st="6" end="6"/>
                                            </p:txEl>
                                          </p:spTgt>
                                        </p:tgtEl>
                                        <p:attrNameLst>
                                          <p:attrName>style.visibility</p:attrName>
                                        </p:attrNameLst>
                                      </p:cBhvr>
                                      <p:to>
                                        <p:strVal val="visible"/>
                                      </p:to>
                                    </p:set>
                                    <p:anim calcmode="lin" valueType="num">
                                      <p:cBhvr additive="base">
                                        <p:cTn id="43" dur="500" fill="hold"/>
                                        <p:tgtEl>
                                          <p:spTgt spid="1126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26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267">
                                            <p:txEl>
                                              <p:pRg st="7" end="7"/>
                                            </p:txEl>
                                          </p:spTgt>
                                        </p:tgtEl>
                                        <p:attrNameLst>
                                          <p:attrName>style.visibility</p:attrName>
                                        </p:attrNameLst>
                                      </p:cBhvr>
                                      <p:to>
                                        <p:strVal val="visible"/>
                                      </p:to>
                                    </p:set>
                                    <p:anim calcmode="lin" valueType="num">
                                      <p:cBhvr additive="base">
                                        <p:cTn id="49" dur="500" fill="hold"/>
                                        <p:tgtEl>
                                          <p:spTgt spid="1126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26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267">
                                            <p:txEl>
                                              <p:pRg st="8" end="8"/>
                                            </p:txEl>
                                          </p:spTgt>
                                        </p:tgtEl>
                                        <p:attrNameLst>
                                          <p:attrName>style.visibility</p:attrName>
                                        </p:attrNameLst>
                                      </p:cBhvr>
                                      <p:to>
                                        <p:strVal val="visible"/>
                                      </p:to>
                                    </p:set>
                                    <p:anim calcmode="lin" valueType="num">
                                      <p:cBhvr additive="base">
                                        <p:cTn id="55" dur="500" fill="hold"/>
                                        <p:tgtEl>
                                          <p:spTgt spid="11267">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26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1267">
                                            <p:txEl>
                                              <p:pRg st="9" end="9"/>
                                            </p:txEl>
                                          </p:spTgt>
                                        </p:tgtEl>
                                        <p:attrNameLst>
                                          <p:attrName>style.visibility</p:attrName>
                                        </p:attrNameLst>
                                      </p:cBhvr>
                                      <p:to>
                                        <p:strVal val="visible"/>
                                      </p:to>
                                    </p:set>
                                    <p:anim calcmode="lin" valueType="num">
                                      <p:cBhvr additive="base">
                                        <p:cTn id="61" dur="500" fill="hold"/>
                                        <p:tgtEl>
                                          <p:spTgt spid="11267">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126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1267">
                                            <p:txEl>
                                              <p:pRg st="10" end="10"/>
                                            </p:txEl>
                                          </p:spTgt>
                                        </p:tgtEl>
                                        <p:attrNameLst>
                                          <p:attrName>style.visibility</p:attrName>
                                        </p:attrNameLst>
                                      </p:cBhvr>
                                      <p:to>
                                        <p:strVal val="visible"/>
                                      </p:to>
                                    </p:set>
                                    <p:anim calcmode="lin" valueType="num">
                                      <p:cBhvr additive="base">
                                        <p:cTn id="67" dur="500" fill="hold"/>
                                        <p:tgtEl>
                                          <p:spTgt spid="11267">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126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1267">
                                            <p:txEl>
                                              <p:pRg st="11" end="11"/>
                                            </p:txEl>
                                          </p:spTgt>
                                        </p:tgtEl>
                                        <p:attrNameLst>
                                          <p:attrName>style.visibility</p:attrName>
                                        </p:attrNameLst>
                                      </p:cBhvr>
                                      <p:to>
                                        <p:strVal val="visible"/>
                                      </p:to>
                                    </p:set>
                                    <p:anim calcmode="lin" valueType="num">
                                      <p:cBhvr additive="base">
                                        <p:cTn id="73" dur="500" fill="hold"/>
                                        <p:tgtEl>
                                          <p:spTgt spid="11267">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1267">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itle 3"/>
          <p:cNvSpPr>
            <a:spLocks noGrp="1"/>
          </p:cNvSpPr>
          <p:nvPr>
            <p:ph type="title"/>
          </p:nvPr>
        </p:nvSpPr>
        <p:spPr>
          <a:xfrm>
            <a:off x="609599" y="274638"/>
            <a:ext cx="10601739" cy="1143000"/>
          </a:xfrm>
        </p:spPr>
        <p:txBody>
          <a:bodyPr>
            <a:normAutofit/>
          </a:bodyPr>
          <a:lstStyle/>
          <a:p>
            <a:pPr>
              <a:defRPr/>
            </a:pPr>
            <a:r>
              <a:rPr lang="en-US" sz="3200" dirty="0">
                <a:latin typeface="+mn-lt"/>
              </a:rPr>
              <a:t>Constructing a box and whisker plot : Example 3</a:t>
            </a:r>
            <a:endParaRPr lang="en-IN" sz="3200" dirty="0">
              <a:latin typeface="+mn-lt"/>
            </a:endParaRPr>
          </a:p>
        </p:txBody>
      </p:sp>
      <p:sp>
        <p:nvSpPr>
          <p:cNvPr id="5123" name="Rectangle 3" descr="Rectangle: Click to edit Master text styles&#10;Second level&#10;Third level&#10;Fourth level&#10;Fifth level"/>
          <p:cNvSpPr>
            <a:spLocks noGrp="1" noChangeArrowheads="1"/>
          </p:cNvSpPr>
          <p:nvPr>
            <p:ph sz="quarter" idx="1"/>
          </p:nvPr>
        </p:nvSpPr>
        <p:spPr/>
        <p:txBody>
          <a:bodyPr/>
          <a:lstStyle/>
          <a:p>
            <a:pPr algn="ctr" eaLnBrk="1" hangingPunct="1">
              <a:buFont typeface="Wingdings" pitchFamily="2" charset="2"/>
              <a:buNone/>
            </a:pPr>
            <a:r>
              <a:rPr lang="en-US" dirty="0"/>
              <a:t> 2, 4, 5, 6, 7 ,8, 9, 11, 19, 20</a:t>
            </a:r>
          </a:p>
          <a:p>
            <a:pPr algn="ctr" eaLnBrk="1" hangingPunct="1">
              <a:buFont typeface="Wingdings" pitchFamily="2" charset="2"/>
              <a:buNone/>
            </a:pPr>
            <a:endParaRPr lang="en-US" dirty="0"/>
          </a:p>
          <a:p>
            <a:pPr lvl="1" eaLnBrk="1" hangingPunct="1"/>
            <a:r>
              <a:rPr lang="en-US" dirty="0"/>
              <a:t>Median = 7.5</a:t>
            </a:r>
          </a:p>
          <a:p>
            <a:pPr lvl="1" eaLnBrk="1" hangingPunct="1"/>
            <a:r>
              <a:rPr lang="en-US" dirty="0"/>
              <a:t>Lower Quartile = 5</a:t>
            </a:r>
          </a:p>
          <a:p>
            <a:pPr lvl="1" eaLnBrk="1" hangingPunct="1"/>
            <a:r>
              <a:rPr lang="en-US" dirty="0"/>
              <a:t>Upper Quartile = 11</a:t>
            </a:r>
          </a:p>
          <a:p>
            <a:pPr lvl="1" eaLnBrk="1" hangingPunct="1"/>
            <a:r>
              <a:rPr lang="en-US" dirty="0"/>
              <a:t>Upper Extreme = 20</a:t>
            </a:r>
          </a:p>
          <a:p>
            <a:pPr lvl="1" eaLnBrk="1" hangingPunct="1"/>
            <a:r>
              <a:rPr lang="en-US" dirty="0"/>
              <a:t>Lower Extreme = 2</a:t>
            </a:r>
          </a:p>
          <a:p>
            <a:pPr eaLnBrk="1" hangingPunct="1">
              <a:buFont typeface="Wingdings" pitchFamily="2" charset="2"/>
              <a:buNone/>
            </a:pPr>
            <a:endParaRPr lang="en-US" dirty="0"/>
          </a:p>
          <a:p>
            <a:pPr eaLnBrk="1" hangingPunct="1"/>
            <a:endParaRPr lang="en-US" dirty="0"/>
          </a:p>
          <a:p>
            <a:pPr eaLnBrk="1" hangingPunct="1">
              <a:buFont typeface="Wingdings" pitchFamily="2" charset="2"/>
              <a:buNone/>
            </a:pPr>
            <a:endParaRPr lang="en-US" dirty="0"/>
          </a:p>
        </p:txBody>
      </p:sp>
      <p:sp>
        <p:nvSpPr>
          <p:cNvPr id="2" name="Slide Number Placeholder 1">
            <a:extLst>
              <a:ext uri="{FF2B5EF4-FFF2-40B4-BE49-F238E27FC236}">
                <a16:creationId xmlns:a16="http://schemas.microsoft.com/office/drawing/2014/main" id="{5BB531C6-E7C7-408A-A681-366E24EAD74E}"/>
              </a:ext>
            </a:extLst>
          </p:cNvPr>
          <p:cNvSpPr>
            <a:spLocks noGrp="1"/>
          </p:cNvSpPr>
          <p:nvPr>
            <p:ph type="sldNum" sz="quarter" idx="15"/>
          </p:nvPr>
        </p:nvSpPr>
        <p:spPr/>
        <p:txBody>
          <a:bodyPr/>
          <a:lstStyle/>
          <a:p>
            <a:fld id="{B6F15528-21DE-4FAA-801E-634DDDAF4B2B}" type="slidenum">
              <a:rPr lang="en-US" smtClean="0"/>
              <a:pPr/>
              <a:t>69</a:t>
            </a:fld>
            <a:endParaRPr lang="en-US"/>
          </a:p>
        </p:txBody>
      </p:sp>
      <p:sp>
        <p:nvSpPr>
          <p:cNvPr id="4" name="TextBox 3"/>
          <p:cNvSpPr txBox="1"/>
          <p:nvPr/>
        </p:nvSpPr>
        <p:spPr>
          <a:xfrm>
            <a:off x="6998677" y="4919246"/>
            <a:ext cx="3894609" cy="646331"/>
          </a:xfrm>
          <a:prstGeom prst="rect">
            <a:avLst/>
          </a:prstGeom>
          <a:noFill/>
        </p:spPr>
        <p:txBody>
          <a:bodyPr wrap="square" rtlCol="0">
            <a:spAutoFit/>
          </a:bodyPr>
          <a:lstStyle/>
          <a:p>
            <a:r>
              <a:rPr lang="en-US" b="1" dirty="0">
                <a:solidFill>
                  <a:srgbClr val="FF0000"/>
                </a:solidFill>
              </a:rPr>
              <a:t>Draw the </a:t>
            </a:r>
            <a:r>
              <a:rPr lang="en-US" b="1" dirty="0" err="1">
                <a:solidFill>
                  <a:srgbClr val="FF0000"/>
                </a:solidFill>
              </a:rPr>
              <a:t>Boxplot</a:t>
            </a:r>
            <a:r>
              <a:rPr lang="en-US" b="1" dirty="0">
                <a:solidFill>
                  <a:srgbClr val="FF0000"/>
                </a:solidFill>
              </a:rPr>
              <a:t> now !!!</a:t>
            </a:r>
          </a:p>
          <a:p>
            <a:r>
              <a:rPr lang="en-US" b="1" dirty="0">
                <a:solidFill>
                  <a:srgbClr val="FF0000"/>
                </a:solidFill>
              </a:rPr>
              <a:t>Is the data skewed???</a:t>
            </a:r>
            <a:endParaRPr lang="en-IN" b="1" dirty="0">
              <a:solidFill>
                <a:srgbClr val="FF0000"/>
              </a:solidFill>
            </a:endParaRPr>
          </a:p>
        </p:txBody>
      </p:sp>
    </p:spTree>
    <p:extLst>
      <p:ext uri="{BB962C8B-B14F-4D97-AF65-F5344CB8AC3E}">
        <p14:creationId xmlns:p14="http://schemas.microsoft.com/office/powerpoint/2010/main" val="3054158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wipe(left)">
                                      <p:cBhvr>
                                        <p:cTn id="7" dur="500"/>
                                        <p:tgtEl>
                                          <p:spTgt spid="512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123">
                                            <p:txEl>
                                              <p:pRg st="2" end="2"/>
                                            </p:txEl>
                                          </p:spTgt>
                                        </p:tgtEl>
                                        <p:attrNameLst>
                                          <p:attrName>style.visibility</p:attrName>
                                        </p:attrNameLst>
                                      </p:cBhvr>
                                      <p:to>
                                        <p:strVal val="visible"/>
                                      </p:to>
                                    </p:set>
                                    <p:animEffect transition="in" filter="wipe(left)">
                                      <p:cBhvr>
                                        <p:cTn id="10" dur="500"/>
                                        <p:tgtEl>
                                          <p:spTgt spid="5123">
                                            <p:txEl>
                                              <p:pRg st="2" end="2"/>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123">
                                            <p:txEl>
                                              <p:pRg st="3" end="3"/>
                                            </p:txEl>
                                          </p:spTgt>
                                        </p:tgtEl>
                                        <p:attrNameLst>
                                          <p:attrName>style.visibility</p:attrName>
                                        </p:attrNameLst>
                                      </p:cBhvr>
                                      <p:to>
                                        <p:strVal val="visible"/>
                                      </p:to>
                                    </p:set>
                                    <p:animEffect transition="in" filter="wipe(left)">
                                      <p:cBhvr>
                                        <p:cTn id="13" dur="500"/>
                                        <p:tgtEl>
                                          <p:spTgt spid="5123">
                                            <p:txEl>
                                              <p:pRg st="3" end="3"/>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123">
                                            <p:txEl>
                                              <p:pRg st="4" end="4"/>
                                            </p:txEl>
                                          </p:spTgt>
                                        </p:tgtEl>
                                        <p:attrNameLst>
                                          <p:attrName>style.visibility</p:attrName>
                                        </p:attrNameLst>
                                      </p:cBhvr>
                                      <p:to>
                                        <p:strVal val="visible"/>
                                      </p:to>
                                    </p:set>
                                    <p:animEffect transition="in" filter="wipe(left)">
                                      <p:cBhvr>
                                        <p:cTn id="16" dur="500"/>
                                        <p:tgtEl>
                                          <p:spTgt spid="5123">
                                            <p:txEl>
                                              <p:pRg st="4" end="4"/>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123">
                                            <p:txEl>
                                              <p:pRg st="5" end="5"/>
                                            </p:txEl>
                                          </p:spTgt>
                                        </p:tgtEl>
                                        <p:attrNameLst>
                                          <p:attrName>style.visibility</p:attrName>
                                        </p:attrNameLst>
                                      </p:cBhvr>
                                      <p:to>
                                        <p:strVal val="visible"/>
                                      </p:to>
                                    </p:set>
                                    <p:animEffect transition="in" filter="wipe(left)">
                                      <p:cBhvr>
                                        <p:cTn id="19" dur="500"/>
                                        <p:tgtEl>
                                          <p:spTgt spid="5123">
                                            <p:txEl>
                                              <p:pRg st="5" end="5"/>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123">
                                            <p:txEl>
                                              <p:pRg st="6" end="6"/>
                                            </p:txEl>
                                          </p:spTgt>
                                        </p:tgtEl>
                                        <p:attrNameLst>
                                          <p:attrName>style.visibility</p:attrName>
                                        </p:attrNameLst>
                                      </p:cBhvr>
                                      <p:to>
                                        <p:strVal val="visible"/>
                                      </p:to>
                                    </p:set>
                                    <p:animEffect transition="in" filter="wipe(left)">
                                      <p:cBhvr>
                                        <p:cTn id="22" dur="500"/>
                                        <p:tgtEl>
                                          <p:spTgt spid="51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474200" y="259114"/>
            <a:ext cx="12009348" cy="685800"/>
          </a:xfrm>
          <a:noFill/>
        </p:spPr>
        <p:txBody>
          <a:bodyPr vert="horz" lIns="92075" tIns="46038" rIns="92075" bIns="46038" rtlCol="0" anchor="ctr">
            <a:normAutofit/>
          </a:bodyPr>
          <a:lstStyle/>
          <a:p>
            <a:r>
              <a:rPr lang="en-US" altLang="en-US" sz="3600" b="1" dirty="0">
                <a:solidFill>
                  <a:schemeClr val="tx1"/>
                </a:solidFill>
                <a:latin typeface="Calibri" panose="020F0502020204030204" pitchFamily="34" charset="0"/>
                <a:cs typeface="Calibri" panose="020F0502020204030204" pitchFamily="34" charset="0"/>
              </a:rPr>
              <a:t>Types of Data Sets: (4) Spatial, image and multimedia Data</a:t>
            </a:r>
          </a:p>
        </p:txBody>
      </p:sp>
      <p:sp>
        <p:nvSpPr>
          <p:cNvPr id="17412" name="Rectangle 3"/>
          <p:cNvSpPr>
            <a:spLocks noGrp="1" noChangeArrowheads="1"/>
          </p:cNvSpPr>
          <p:nvPr>
            <p:ph sz="quarter" idx="1"/>
          </p:nvPr>
        </p:nvSpPr>
        <p:spPr>
          <a:xfrm>
            <a:off x="656664" y="1204996"/>
            <a:ext cx="4140623" cy="3696527"/>
          </a:xfrm>
          <a:noFill/>
        </p:spPr>
        <p:txBody>
          <a:bodyPr vert="horz" lIns="92075" tIns="46038" rIns="92075" bIns="46038" rtlCol="0">
            <a:noAutofit/>
          </a:bodyPr>
          <a:lstStyle/>
          <a:p>
            <a:pPr marL="523881" indent="-342900">
              <a:lnSpc>
                <a:spcPct val="200000"/>
              </a:lnSpc>
              <a:spcBef>
                <a:spcPts val="0"/>
              </a:spcBef>
            </a:pPr>
            <a:r>
              <a:rPr lang="en-US" altLang="en-US" sz="2400" b="1" dirty="0">
                <a:latin typeface="Calibri" panose="020F0502020204030204" pitchFamily="34" charset="0"/>
                <a:cs typeface="Calibri" panose="020F0502020204030204" pitchFamily="34" charset="0"/>
              </a:rPr>
              <a:t>Spatial data: </a:t>
            </a:r>
            <a:r>
              <a:rPr lang="en-US" altLang="en-US" sz="2400" dirty="0">
                <a:latin typeface="Calibri" panose="020F0502020204030204" pitchFamily="34" charset="0"/>
                <a:cs typeface="Calibri" panose="020F0502020204030204" pitchFamily="34" charset="0"/>
              </a:rPr>
              <a:t>maps</a:t>
            </a:r>
          </a:p>
          <a:p>
            <a:pPr marL="523881" indent="-342900">
              <a:lnSpc>
                <a:spcPct val="200000"/>
              </a:lnSpc>
              <a:spcBef>
                <a:spcPts val="0"/>
              </a:spcBef>
            </a:pPr>
            <a:endParaRPr lang="en-US" altLang="en-US" sz="2400" dirty="0">
              <a:latin typeface="Calibri" panose="020F0502020204030204" pitchFamily="34" charset="0"/>
              <a:cs typeface="Calibri" panose="020F0502020204030204" pitchFamily="34" charset="0"/>
            </a:endParaRPr>
          </a:p>
          <a:p>
            <a:pPr marL="523881" indent="-342900">
              <a:lnSpc>
                <a:spcPct val="200000"/>
              </a:lnSpc>
              <a:spcBef>
                <a:spcPts val="0"/>
              </a:spcBef>
            </a:pPr>
            <a:endParaRPr lang="en-US" altLang="en-US" sz="2400" dirty="0">
              <a:latin typeface="Calibri" panose="020F0502020204030204" pitchFamily="34" charset="0"/>
              <a:cs typeface="Calibri" panose="020F0502020204030204" pitchFamily="34" charset="0"/>
            </a:endParaRPr>
          </a:p>
          <a:p>
            <a:pPr marL="523881" indent="-342900">
              <a:lnSpc>
                <a:spcPct val="200000"/>
              </a:lnSpc>
              <a:spcBef>
                <a:spcPts val="0"/>
              </a:spcBef>
            </a:pPr>
            <a:endParaRPr lang="en-US" altLang="en-US" sz="2400" dirty="0">
              <a:latin typeface="Calibri" panose="020F0502020204030204" pitchFamily="34" charset="0"/>
              <a:cs typeface="Calibri" panose="020F0502020204030204" pitchFamily="34" charset="0"/>
            </a:endParaRPr>
          </a:p>
          <a:p>
            <a:pPr marL="523881" indent="-342900">
              <a:lnSpc>
                <a:spcPct val="200000"/>
              </a:lnSpc>
              <a:spcBef>
                <a:spcPts val="0"/>
              </a:spcBef>
            </a:pPr>
            <a:endParaRPr lang="en-US" altLang="en-US" sz="2400" b="1" dirty="0">
              <a:latin typeface="Calibri" panose="020F0502020204030204" pitchFamily="34" charset="0"/>
              <a:cs typeface="Calibri" panose="020F0502020204030204" pitchFamily="34" charset="0"/>
            </a:endParaRPr>
          </a:p>
          <a:p>
            <a:pPr marL="523881" indent="-342900">
              <a:lnSpc>
                <a:spcPct val="200000"/>
              </a:lnSpc>
              <a:spcBef>
                <a:spcPts val="0"/>
              </a:spcBef>
            </a:pPr>
            <a:r>
              <a:rPr lang="en-US" altLang="en-US" sz="2400" b="1" dirty="0">
                <a:latin typeface="Calibri" panose="020F0502020204030204" pitchFamily="34" charset="0"/>
                <a:cs typeface="Calibri" panose="020F0502020204030204" pitchFamily="34" charset="0"/>
              </a:rPr>
              <a:t>Image data: </a:t>
            </a:r>
          </a:p>
          <a:p>
            <a:pPr marL="523881" indent="-342900">
              <a:lnSpc>
                <a:spcPct val="200000"/>
              </a:lnSpc>
              <a:spcBef>
                <a:spcPts val="0"/>
              </a:spcBef>
            </a:pPr>
            <a:r>
              <a:rPr lang="en-US" altLang="en-US" sz="2400" b="1" dirty="0">
                <a:latin typeface="Calibri" panose="020F0502020204030204" pitchFamily="34" charset="0"/>
                <a:cs typeface="Calibri" panose="020F0502020204030204" pitchFamily="34" charset="0"/>
              </a:rPr>
              <a:t>Video data:</a:t>
            </a:r>
          </a:p>
        </p:txBody>
      </p:sp>
      <p:sp>
        <p:nvSpPr>
          <p:cNvPr id="2" name="Slide Number Placeholder 1">
            <a:extLst>
              <a:ext uri="{FF2B5EF4-FFF2-40B4-BE49-F238E27FC236}">
                <a16:creationId xmlns:a16="http://schemas.microsoft.com/office/drawing/2014/main" id="{D934C46A-6FF0-43DD-87D7-0F811C146810}"/>
              </a:ext>
            </a:extLst>
          </p:cNvPr>
          <p:cNvSpPr>
            <a:spLocks noGrp="1"/>
          </p:cNvSpPr>
          <p:nvPr>
            <p:ph type="sldNum" sz="quarter" idx="15"/>
          </p:nvPr>
        </p:nvSpPr>
        <p:spPr/>
        <p:txBody>
          <a:bodyPr/>
          <a:lstStyle/>
          <a:p>
            <a:fld id="{B6F15528-21DE-4FAA-801E-634DDDAF4B2B}" type="slidenum">
              <a:rPr lang="en-US" smtClean="0">
                <a:solidFill>
                  <a:schemeClr val="tx1"/>
                </a:solidFill>
                <a:latin typeface="Calibri" panose="020F0502020204030204" pitchFamily="34" charset="0"/>
                <a:cs typeface="Calibri" panose="020F0502020204030204" pitchFamily="34" charset="0"/>
              </a:rPr>
              <a:pPr/>
              <a:t>7</a:t>
            </a:fld>
            <a:endParaRPr lang="en-US">
              <a:solidFill>
                <a:schemeClr val="tx1"/>
              </a:solidFill>
              <a:latin typeface="Calibri" panose="020F0502020204030204" pitchFamily="34" charset="0"/>
              <a:cs typeface="Calibri" panose="020F0502020204030204" pitchFamily="34" charset="0"/>
            </a:endParaRPr>
          </a:p>
        </p:txBody>
      </p:sp>
      <p:pic>
        <p:nvPicPr>
          <p:cNvPr id="36866" name="Picture 2" descr="https://learn.arcgis.com/en/arcgis-book/images/ch5/05-fig-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586" y="1204996"/>
            <a:ext cx="5305425" cy="4333875"/>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http://nda.membershipsoftware.org/files/iStock_000032315954_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8392" y="2045425"/>
            <a:ext cx="4677193" cy="311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2924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887653" y="80125"/>
            <a:ext cx="9347200" cy="838200"/>
          </a:xfrm>
        </p:spPr>
        <p:txBody>
          <a:bodyPr>
            <a:noAutofit/>
          </a:bodyPr>
          <a:lstStyle/>
          <a:p>
            <a:pPr eaLnBrk="1" hangingPunct="1">
              <a:defRPr/>
            </a:pPr>
            <a:r>
              <a:rPr lang="en-US" altLang="en-US" sz="3200" dirty="0">
                <a:latin typeface="+mn-lt"/>
              </a:rPr>
              <a:t>Interpreting the Box Plot:</a:t>
            </a:r>
            <a:endParaRPr lang="en-US" altLang="en-US" sz="3200" dirty="0">
              <a:solidFill>
                <a:schemeClr val="accent2"/>
              </a:solidFill>
            </a:endParaRPr>
          </a:p>
        </p:txBody>
      </p:sp>
      <p:sp>
        <p:nvSpPr>
          <p:cNvPr id="2" name="Slide Number Placeholder 1">
            <a:extLst>
              <a:ext uri="{FF2B5EF4-FFF2-40B4-BE49-F238E27FC236}">
                <a16:creationId xmlns:a16="http://schemas.microsoft.com/office/drawing/2014/main" id="{FB6F2FAA-13B5-4B01-9953-30AF7CF58B47}"/>
              </a:ext>
            </a:extLst>
          </p:cNvPr>
          <p:cNvSpPr>
            <a:spLocks noGrp="1"/>
          </p:cNvSpPr>
          <p:nvPr>
            <p:ph type="sldNum" sz="quarter" idx="15"/>
          </p:nvPr>
        </p:nvSpPr>
        <p:spPr/>
        <p:txBody>
          <a:bodyPr/>
          <a:lstStyle/>
          <a:p>
            <a:fld id="{B6F15528-21DE-4FAA-801E-634DDDAF4B2B}" type="slidenum">
              <a:rPr lang="en-US" smtClean="0"/>
              <a:pPr/>
              <a:t>70</a:t>
            </a:fld>
            <a:endParaRPr lang="en-US"/>
          </a:p>
        </p:txBody>
      </p:sp>
      <p:pic>
        <p:nvPicPr>
          <p:cNvPr id="63490" name="Picture 2" descr="boxshapes"/>
          <p:cNvPicPr>
            <a:picLocks noChangeAspect="1" noChangeArrowheads="1"/>
          </p:cNvPicPr>
          <p:nvPr/>
        </p:nvPicPr>
        <p:blipFill rotWithShape="1">
          <a:blip r:embed="rId3">
            <a:extLst>
              <a:ext uri="{28A0092B-C50C-407E-A947-70E740481C1C}">
                <a14:useLocalDpi xmlns:a14="http://schemas.microsoft.com/office/drawing/2010/main" val="0"/>
              </a:ext>
            </a:extLst>
          </a:blip>
          <a:srcRect l="-1" t="12727" r="231"/>
          <a:stretch/>
        </p:blipFill>
        <p:spPr bwMode="auto">
          <a:xfrm>
            <a:off x="1776865" y="1371601"/>
            <a:ext cx="8357735" cy="4987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3167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86018"/>
                                        </p:tgtEl>
                                        <p:attrNameLst>
                                          <p:attrName>style.visibility</p:attrName>
                                        </p:attrNameLst>
                                      </p:cBhvr>
                                      <p:to>
                                        <p:strVal val="visible"/>
                                      </p:to>
                                    </p:set>
                                    <p:animEffect transition="in" filter="blinds(vertical)">
                                      <p:cBhvr>
                                        <p:cTn id="7" dur="500"/>
                                        <p:tgtEl>
                                          <p:spTgt spid="86018"/>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251791" y="210971"/>
            <a:ext cx="10261358" cy="838200"/>
          </a:xfrm>
        </p:spPr>
        <p:txBody>
          <a:bodyPr>
            <a:noAutofit/>
          </a:bodyPr>
          <a:lstStyle/>
          <a:p>
            <a:pPr eaLnBrk="1" hangingPunct="1">
              <a:defRPr/>
            </a:pPr>
            <a:r>
              <a:rPr lang="en-US" altLang="en-US" sz="3200" dirty="0">
                <a:latin typeface="+mn-lt"/>
              </a:rPr>
              <a:t>Interpreting the Box Plot:</a:t>
            </a:r>
            <a:endParaRPr lang="en-US" altLang="en-US" sz="3200" dirty="0">
              <a:solidFill>
                <a:schemeClr val="accent2"/>
              </a:solidFill>
            </a:endParaRPr>
          </a:p>
        </p:txBody>
      </p:sp>
      <p:sp>
        <p:nvSpPr>
          <p:cNvPr id="3" name="Slide Number Placeholder 2">
            <a:extLst>
              <a:ext uri="{FF2B5EF4-FFF2-40B4-BE49-F238E27FC236}">
                <a16:creationId xmlns:a16="http://schemas.microsoft.com/office/drawing/2014/main" id="{1BA44CD2-33EC-421C-A571-D1236162FF55}"/>
              </a:ext>
            </a:extLst>
          </p:cNvPr>
          <p:cNvSpPr>
            <a:spLocks noGrp="1"/>
          </p:cNvSpPr>
          <p:nvPr>
            <p:ph type="sldNum" sz="quarter" idx="15"/>
          </p:nvPr>
        </p:nvSpPr>
        <p:spPr/>
        <p:txBody>
          <a:bodyPr/>
          <a:lstStyle/>
          <a:p>
            <a:fld id="{B6F15528-21DE-4FAA-801E-634DDDAF4B2B}" type="slidenum">
              <a:rPr lang="en-US" smtClean="0"/>
              <a:pPr/>
              <a:t>71</a:t>
            </a:fld>
            <a:endParaRPr lang="en-US"/>
          </a:p>
        </p:txBody>
      </p:sp>
      <p:sp>
        <p:nvSpPr>
          <p:cNvPr id="2" name="Rectangle 1"/>
          <p:cNvSpPr/>
          <p:nvPr/>
        </p:nvSpPr>
        <p:spPr>
          <a:xfrm>
            <a:off x="740229" y="1284514"/>
            <a:ext cx="10646227" cy="4524315"/>
          </a:xfrm>
          <a:prstGeom prst="rect">
            <a:avLst/>
          </a:prstGeom>
        </p:spPr>
        <p:txBody>
          <a:bodyPr wrap="square">
            <a:spAutoFit/>
          </a:bodyPr>
          <a:lstStyle/>
          <a:p>
            <a:r>
              <a:rPr lang="en-US" sz="2400" b="1" dirty="0">
                <a:solidFill>
                  <a:srgbClr val="FF0000"/>
                </a:solidFill>
              </a:rPr>
              <a:t>Symmetric</a:t>
            </a:r>
            <a:r>
              <a:rPr lang="en-US" sz="2400" dirty="0"/>
              <a:t>: If a box and whisker plot is symmetric, the </a:t>
            </a:r>
            <a:r>
              <a:rPr lang="en-US" sz="2400" b="1" dirty="0">
                <a:solidFill>
                  <a:srgbClr val="FF0000"/>
                </a:solidFill>
              </a:rPr>
              <a:t>median is equidistant from the minimum and the maximum.</a:t>
            </a:r>
            <a:r>
              <a:rPr lang="en-US" sz="2400" dirty="0"/>
              <a:t/>
            </a:r>
            <a:br>
              <a:rPr lang="en-US" sz="2400" dirty="0"/>
            </a:br>
            <a:r>
              <a:rPr lang="en-US" sz="2400" dirty="0"/>
              <a:t/>
            </a:r>
            <a:br>
              <a:rPr lang="en-US" sz="2400" dirty="0"/>
            </a:br>
            <a:endParaRPr lang="en-US" sz="2400" dirty="0"/>
          </a:p>
          <a:p>
            <a:r>
              <a:rPr lang="en-US" sz="2400" b="1" dirty="0">
                <a:solidFill>
                  <a:srgbClr val="FF0000"/>
                </a:solidFill>
              </a:rPr>
              <a:t>Negatively Skewed</a:t>
            </a:r>
            <a:r>
              <a:rPr lang="en-US" sz="2400" dirty="0"/>
              <a:t>: If a box and whisker plot is negatively skewed, the distance from the </a:t>
            </a:r>
            <a:r>
              <a:rPr lang="en-US" sz="2400" b="1" dirty="0">
                <a:solidFill>
                  <a:srgbClr val="FF0000"/>
                </a:solidFill>
              </a:rPr>
              <a:t>median to the minimum is greater than the distance from the median to the maximum.</a:t>
            </a:r>
            <a:br>
              <a:rPr lang="en-US" sz="2400" b="1" dirty="0">
                <a:solidFill>
                  <a:srgbClr val="FF0000"/>
                </a:solidFill>
              </a:rPr>
            </a:br>
            <a:r>
              <a:rPr lang="en-US" sz="2400" dirty="0"/>
              <a:t/>
            </a:r>
            <a:br>
              <a:rPr lang="en-US" sz="2400" dirty="0"/>
            </a:br>
            <a:endParaRPr lang="en-US" sz="2400" dirty="0"/>
          </a:p>
          <a:p>
            <a:r>
              <a:rPr lang="en-US" sz="2400" b="1" dirty="0">
                <a:solidFill>
                  <a:srgbClr val="FF0000"/>
                </a:solidFill>
              </a:rPr>
              <a:t>Positively Skewed</a:t>
            </a:r>
            <a:r>
              <a:rPr lang="en-US" sz="2400" dirty="0"/>
              <a:t>: If a box and whisker plot is positively skewed, the distance from the </a:t>
            </a:r>
            <a:r>
              <a:rPr lang="en-US" sz="2400" dirty="0">
                <a:solidFill>
                  <a:srgbClr val="FF0000"/>
                </a:solidFill>
              </a:rPr>
              <a:t>median to the maximum is greater than the distance from the median to the minimum. </a:t>
            </a:r>
          </a:p>
        </p:txBody>
      </p:sp>
    </p:spTree>
    <p:extLst>
      <p:ext uri="{BB962C8B-B14F-4D97-AF65-F5344CB8AC3E}">
        <p14:creationId xmlns:p14="http://schemas.microsoft.com/office/powerpoint/2010/main" val="2527545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86018"/>
                                        </p:tgtEl>
                                        <p:attrNameLst>
                                          <p:attrName>style.visibility</p:attrName>
                                        </p:attrNameLst>
                                      </p:cBhvr>
                                      <p:to>
                                        <p:strVal val="visible"/>
                                      </p:to>
                                    </p:set>
                                    <p:animEffect transition="in" filter="blinds(vertical)">
                                      <p:cBhvr>
                                        <p:cTn id="7" dur="500"/>
                                        <p:tgtEl>
                                          <p:spTgt spid="86018"/>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357808" y="251790"/>
            <a:ext cx="11396870" cy="927893"/>
          </a:xfrm>
        </p:spPr>
        <p:txBody>
          <a:bodyPr>
            <a:noAutofit/>
          </a:bodyPr>
          <a:lstStyle/>
          <a:p>
            <a:pPr algn="ctr" eaLnBrk="1" hangingPunct="1">
              <a:defRPr/>
            </a:pPr>
            <a:r>
              <a:rPr lang="en-US" altLang="en-US" sz="3200" dirty="0">
                <a:latin typeface="+mn-lt"/>
              </a:rPr>
              <a:t>You </a:t>
            </a:r>
            <a:r>
              <a:rPr lang="en-US" altLang="en-US" sz="3600" dirty="0">
                <a:latin typeface="+mn-lt"/>
              </a:rPr>
              <a:t>should</a:t>
            </a:r>
            <a:r>
              <a:rPr lang="en-US" altLang="en-US" sz="3200" dirty="0">
                <a:latin typeface="+mn-lt"/>
              </a:rPr>
              <a:t> include the following in your interpretation:</a:t>
            </a:r>
          </a:p>
        </p:txBody>
      </p:sp>
      <p:sp>
        <p:nvSpPr>
          <p:cNvPr id="87043" name="Rectangle 3"/>
          <p:cNvSpPr>
            <a:spLocks noGrp="1" noChangeArrowheads="1"/>
          </p:cNvSpPr>
          <p:nvPr>
            <p:ph sz="quarter" idx="1"/>
          </p:nvPr>
        </p:nvSpPr>
        <p:spPr>
          <a:xfrm>
            <a:off x="540513" y="1621971"/>
            <a:ext cx="10578062" cy="4191000"/>
          </a:xfrm>
        </p:spPr>
        <p:txBody>
          <a:bodyPr/>
          <a:lstStyle/>
          <a:p>
            <a:pPr eaLnBrk="1" hangingPunct="1">
              <a:lnSpc>
                <a:spcPct val="90000"/>
              </a:lnSpc>
            </a:pPr>
            <a:r>
              <a:rPr lang="en-US" altLang="en-US" sz="2800" b="1" dirty="0">
                <a:solidFill>
                  <a:srgbClr val="CC0099"/>
                </a:solidFill>
              </a:rPr>
              <a:t>Range</a:t>
            </a:r>
            <a:r>
              <a:rPr lang="en-US" altLang="en-US" sz="2800" dirty="0"/>
              <a:t> or spread of the data and what it means to your graph</a:t>
            </a:r>
          </a:p>
          <a:p>
            <a:pPr eaLnBrk="1" hangingPunct="1">
              <a:lnSpc>
                <a:spcPct val="90000"/>
              </a:lnSpc>
            </a:pPr>
            <a:r>
              <a:rPr lang="en-US" altLang="en-US" sz="2800" b="1" dirty="0">
                <a:solidFill>
                  <a:srgbClr val="CC0099"/>
                </a:solidFill>
              </a:rPr>
              <a:t>Quartiles</a:t>
            </a:r>
            <a:r>
              <a:rPr lang="en-US" altLang="en-US" sz="2800" dirty="0"/>
              <a:t>—compare them.  What are they telling you about the data?</a:t>
            </a:r>
          </a:p>
          <a:p>
            <a:pPr eaLnBrk="1" hangingPunct="1">
              <a:lnSpc>
                <a:spcPct val="90000"/>
              </a:lnSpc>
            </a:pPr>
            <a:r>
              <a:rPr lang="en-US" altLang="en-US" sz="2800" b="1" dirty="0">
                <a:solidFill>
                  <a:srgbClr val="CC0099"/>
                </a:solidFill>
              </a:rPr>
              <a:t>Median</a:t>
            </a:r>
            <a:r>
              <a:rPr lang="en-US" altLang="en-US" sz="2800" dirty="0"/>
              <a:t>- this is an important part of the graph, and should be an important part of the interpretation.</a:t>
            </a:r>
          </a:p>
          <a:p>
            <a:pPr eaLnBrk="1" hangingPunct="1">
              <a:lnSpc>
                <a:spcPct val="90000"/>
              </a:lnSpc>
            </a:pPr>
            <a:r>
              <a:rPr lang="en-US" altLang="en-US" sz="2800" b="1" dirty="0">
                <a:solidFill>
                  <a:srgbClr val="CC0099"/>
                </a:solidFill>
              </a:rPr>
              <a:t>Percentages</a:t>
            </a:r>
            <a:r>
              <a:rPr lang="en-US" altLang="en-US" sz="2800" dirty="0"/>
              <a:t> should be used to interpret the data, where relevant.</a:t>
            </a:r>
          </a:p>
        </p:txBody>
      </p:sp>
      <p:sp>
        <p:nvSpPr>
          <p:cNvPr id="2" name="Slide Number Placeholder 1">
            <a:extLst>
              <a:ext uri="{FF2B5EF4-FFF2-40B4-BE49-F238E27FC236}">
                <a16:creationId xmlns:a16="http://schemas.microsoft.com/office/drawing/2014/main" id="{0CD50433-89E7-4E91-8C7A-929EEEC3B150}"/>
              </a:ext>
            </a:extLst>
          </p:cNvPr>
          <p:cNvSpPr>
            <a:spLocks noGrp="1"/>
          </p:cNvSpPr>
          <p:nvPr>
            <p:ph type="sldNum" sz="quarter" idx="15"/>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25723840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87042"/>
                                        </p:tgtEl>
                                        <p:attrNameLst>
                                          <p:attrName>style.visibility</p:attrName>
                                        </p:attrNameLst>
                                      </p:cBhvr>
                                      <p:to>
                                        <p:strVal val="visible"/>
                                      </p:to>
                                    </p:set>
                                    <p:anim calcmode="lin" valueType="num">
                                      <p:cBhvr>
                                        <p:cTn id="7" dur="1000" fill="hold"/>
                                        <p:tgtEl>
                                          <p:spTgt spid="87042"/>
                                        </p:tgtEl>
                                        <p:attrNameLst>
                                          <p:attrName>ppt_w</p:attrName>
                                        </p:attrNameLst>
                                      </p:cBhvr>
                                      <p:tavLst>
                                        <p:tav tm="0">
                                          <p:val>
                                            <p:fltVal val="0"/>
                                          </p:val>
                                        </p:tav>
                                        <p:tav tm="100000">
                                          <p:val>
                                            <p:strVal val="#ppt_w"/>
                                          </p:val>
                                        </p:tav>
                                      </p:tavLst>
                                    </p:anim>
                                    <p:anim calcmode="lin" valueType="num">
                                      <p:cBhvr>
                                        <p:cTn id="8" dur="1000" fill="hold"/>
                                        <p:tgtEl>
                                          <p:spTgt spid="87042"/>
                                        </p:tgtEl>
                                        <p:attrNameLst>
                                          <p:attrName>ppt_h</p:attrName>
                                        </p:attrNameLst>
                                      </p:cBhvr>
                                      <p:tavLst>
                                        <p:tav tm="0">
                                          <p:val>
                                            <p:fltVal val="0"/>
                                          </p:val>
                                        </p:tav>
                                        <p:tav tm="100000">
                                          <p:val>
                                            <p:strVal val="#ppt_h"/>
                                          </p:val>
                                        </p:tav>
                                      </p:tavLst>
                                    </p:anim>
                                    <p:anim calcmode="lin" valueType="num">
                                      <p:cBhvr>
                                        <p:cTn id="9" dur="1000" fill="hold"/>
                                        <p:tgtEl>
                                          <p:spTgt spid="8704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7042"/>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5"/>
                                            </p:cond>
                                          </p:stCondLst>
                                          <p:endCondLst>
                                            <p:cond evt="onStopAudio" delay="0">
                                              <p:tgtEl>
                                                <p:sldTgt/>
                                              </p:tgtEl>
                                            </p:cond>
                                          </p:endCondLst>
                                        </p:cTn>
                                        <p:tgtEl>
                                          <p:sndTgt r:embed="rId2" name="ricochet.wav"/>
                                        </p:tgtEl>
                                      </p:cMediaNode>
                                    </p:audio>
                                  </p:sub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7043">
                                            <p:txEl>
                                              <p:pRg st="0" end="0"/>
                                            </p:txEl>
                                          </p:spTgt>
                                        </p:tgtEl>
                                        <p:attrNameLst>
                                          <p:attrName>style.visibility</p:attrName>
                                        </p:attrNameLst>
                                      </p:cBhvr>
                                      <p:to>
                                        <p:strVal val="visible"/>
                                      </p:to>
                                    </p:set>
                                    <p:animEffect transition="in" filter="dissolve">
                                      <p:cBhvr>
                                        <p:cTn id="15" dur="500"/>
                                        <p:tgtEl>
                                          <p:spTgt spid="87043">
                                            <p:txEl>
                                              <p:pRg st="0" end="0"/>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3" name="glass.wav"/>
                                        </p:tgtEl>
                                      </p:cMediaNode>
                                    </p:audio>
                                  </p:sub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7043">
                                            <p:txEl>
                                              <p:pRg st="1" end="1"/>
                                            </p:txEl>
                                          </p:spTgt>
                                        </p:tgtEl>
                                        <p:attrNameLst>
                                          <p:attrName>style.visibility</p:attrName>
                                        </p:attrNameLst>
                                      </p:cBhvr>
                                      <p:to>
                                        <p:strVal val="visible"/>
                                      </p:to>
                                    </p:set>
                                    <p:animEffect transition="in" filter="dissolve">
                                      <p:cBhvr>
                                        <p:cTn id="20" dur="500"/>
                                        <p:tgtEl>
                                          <p:spTgt spid="87043">
                                            <p:txEl>
                                              <p:pRg st="1" end="1"/>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3" name="glass.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7043">
                                            <p:txEl>
                                              <p:pRg st="2" end="2"/>
                                            </p:txEl>
                                          </p:spTgt>
                                        </p:tgtEl>
                                        <p:attrNameLst>
                                          <p:attrName>style.visibility</p:attrName>
                                        </p:attrNameLst>
                                      </p:cBhvr>
                                      <p:to>
                                        <p:strVal val="visible"/>
                                      </p:to>
                                    </p:set>
                                    <p:animEffect transition="in" filter="dissolve">
                                      <p:cBhvr>
                                        <p:cTn id="25" dur="500"/>
                                        <p:tgtEl>
                                          <p:spTgt spid="87043">
                                            <p:txEl>
                                              <p:pRg st="2" end="2"/>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3" name="glass.wav"/>
                                        </p:tgtEl>
                                      </p:cMediaNode>
                                    </p:audio>
                                  </p:sub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7043">
                                            <p:txEl>
                                              <p:pRg st="3" end="3"/>
                                            </p:txEl>
                                          </p:spTgt>
                                        </p:tgtEl>
                                        <p:attrNameLst>
                                          <p:attrName>style.visibility</p:attrName>
                                        </p:attrNameLst>
                                      </p:cBhvr>
                                      <p:to>
                                        <p:strVal val="visible"/>
                                      </p:to>
                                    </p:set>
                                    <p:animEffect transition="in" filter="dissolve">
                                      <p:cBhvr>
                                        <p:cTn id="30" dur="500"/>
                                        <p:tgtEl>
                                          <p:spTgt spid="87043">
                                            <p:txEl>
                                              <p:pRg st="3" end="3"/>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3" name="glas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autoUpdateAnimBg="0"/>
      <p:bldP spid="87043"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91548" y="229704"/>
            <a:ext cx="9956800" cy="573501"/>
          </a:xfrm>
        </p:spPr>
        <p:txBody>
          <a:bodyPr/>
          <a:lstStyle/>
          <a:p>
            <a:pPr eaLnBrk="1" hangingPunct="1"/>
            <a:r>
              <a:rPr lang="en-US" dirty="0"/>
              <a:t>Analyzing The Graph</a:t>
            </a:r>
          </a:p>
        </p:txBody>
      </p:sp>
      <p:pic>
        <p:nvPicPr>
          <p:cNvPr id="26628"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a:xfrm>
            <a:off x="3621333" y="3332064"/>
            <a:ext cx="3933333" cy="1409897"/>
          </a:xfrm>
          <a:noFill/>
        </p:spPr>
      </p:pic>
      <p:sp>
        <p:nvSpPr>
          <p:cNvPr id="2" name="Slide Number Placeholder 1">
            <a:extLst>
              <a:ext uri="{FF2B5EF4-FFF2-40B4-BE49-F238E27FC236}">
                <a16:creationId xmlns:a16="http://schemas.microsoft.com/office/drawing/2014/main" id="{322DF09E-0520-4659-9BFE-46BA15B248AE}"/>
              </a:ext>
            </a:extLst>
          </p:cNvPr>
          <p:cNvSpPr>
            <a:spLocks noGrp="1"/>
          </p:cNvSpPr>
          <p:nvPr>
            <p:ph type="sldNum" sz="quarter" idx="15"/>
          </p:nvPr>
        </p:nvSpPr>
        <p:spPr/>
        <p:txBody>
          <a:bodyPr/>
          <a:lstStyle/>
          <a:p>
            <a:fld id="{B6F15528-21DE-4FAA-801E-634DDDAF4B2B}" type="slidenum">
              <a:rPr lang="en-US" smtClean="0"/>
              <a:pPr/>
              <a:t>73</a:t>
            </a:fld>
            <a:endParaRPr lang="en-US"/>
          </a:p>
        </p:txBody>
      </p:sp>
      <p:sp>
        <p:nvSpPr>
          <p:cNvPr id="26627" name="Rectangle 3"/>
          <p:cNvSpPr>
            <a:spLocks noGrp="1" noChangeArrowheads="1"/>
          </p:cNvSpPr>
          <p:nvPr>
            <p:ph type="body" idx="4294967295"/>
          </p:nvPr>
        </p:nvSpPr>
        <p:spPr>
          <a:xfrm>
            <a:off x="0" y="1219200"/>
            <a:ext cx="10731500" cy="5384800"/>
          </a:xfrm>
        </p:spPr>
        <p:txBody>
          <a:bodyPr/>
          <a:lstStyle/>
          <a:p>
            <a:pPr eaLnBrk="1" hangingPunct="1"/>
            <a:r>
              <a:rPr lang="en-US" dirty="0"/>
              <a:t>The data values found inside the box represent the middle half ( 50%) of the data.</a:t>
            </a:r>
          </a:p>
          <a:p>
            <a:pPr eaLnBrk="1" hangingPunct="1"/>
            <a:r>
              <a:rPr lang="en-US" dirty="0"/>
              <a:t>The line segment inside the box represents the median</a:t>
            </a:r>
          </a:p>
          <a:p>
            <a:pPr eaLnBrk="1" hangingPunct="1"/>
            <a:endParaRPr lang="en-US" sz="2000" dirty="0"/>
          </a:p>
          <a:p>
            <a:pPr eaLnBrk="1" hangingPunct="1"/>
            <a:endParaRPr lang="en-US" sz="2000" dirty="0"/>
          </a:p>
        </p:txBody>
      </p:sp>
    </p:spTree>
    <p:extLst>
      <p:ext uri="{BB962C8B-B14F-4D97-AF65-F5344CB8AC3E}">
        <p14:creationId xmlns:p14="http://schemas.microsoft.com/office/powerpoint/2010/main" val="423214634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09599" y="274638"/>
            <a:ext cx="10919792" cy="944562"/>
          </a:xfrm>
        </p:spPr>
        <p:txBody>
          <a:bodyPr>
            <a:normAutofit fontScale="90000"/>
          </a:bodyPr>
          <a:lstStyle/>
          <a:p>
            <a:pPr eaLnBrk="1" hangingPunct="1"/>
            <a:r>
              <a:rPr lang="en-US" sz="3600" dirty="0"/>
              <a:t>Compute  5 Number Summary and outlier detection</a:t>
            </a:r>
          </a:p>
        </p:txBody>
      </p:sp>
      <p:sp>
        <p:nvSpPr>
          <p:cNvPr id="26627" name="Rectangle 3"/>
          <p:cNvSpPr>
            <a:spLocks noGrp="1" noChangeArrowheads="1"/>
          </p:cNvSpPr>
          <p:nvPr>
            <p:ph sz="quarter" idx="1"/>
          </p:nvPr>
        </p:nvSpPr>
        <p:spPr/>
        <p:txBody>
          <a:bodyPr>
            <a:noAutofit/>
          </a:bodyPr>
          <a:lstStyle/>
          <a:p>
            <a:pPr>
              <a:buNone/>
            </a:pPr>
            <a:r>
              <a:rPr lang="en-US" sz="2000" dirty="0"/>
              <a:t>Data:    3, 7, 11, 11, 15, 21, 23, 39, 41, 45, 50, 61, 87, 99, 220</a:t>
            </a:r>
          </a:p>
          <a:p>
            <a:pPr eaLnBrk="1" hangingPunct="1"/>
            <a:r>
              <a:rPr lang="en-US" sz="2000" b="1" dirty="0"/>
              <a:t>Median - 39</a:t>
            </a:r>
          </a:p>
          <a:p>
            <a:pPr eaLnBrk="1" hangingPunct="1"/>
            <a:r>
              <a:rPr lang="en-US" sz="2000" b="1" dirty="0"/>
              <a:t>Lower Quartile - 11 </a:t>
            </a:r>
          </a:p>
          <a:p>
            <a:pPr eaLnBrk="1" hangingPunct="1"/>
            <a:r>
              <a:rPr lang="en-US" sz="2000" b="1" dirty="0"/>
              <a:t>Upper Quartile - 61</a:t>
            </a:r>
          </a:p>
          <a:p>
            <a:pPr eaLnBrk="1" hangingPunct="1"/>
            <a:r>
              <a:rPr lang="en-US" sz="2000" b="1" dirty="0"/>
              <a:t>Max - 220</a:t>
            </a:r>
          </a:p>
          <a:p>
            <a:pPr eaLnBrk="1" hangingPunct="1"/>
            <a:r>
              <a:rPr lang="en-US" sz="2000" b="1" dirty="0"/>
              <a:t>Min – 3</a:t>
            </a:r>
          </a:p>
          <a:p>
            <a:pPr lvl="1"/>
            <a:r>
              <a:rPr lang="en-US" sz="2000" b="1" dirty="0"/>
              <a:t>Lower end of data possible = Q1- (1.5 * IQR) = 11 – ( 1.5 * 50) = -64</a:t>
            </a:r>
          </a:p>
          <a:p>
            <a:pPr lvl="1"/>
            <a:r>
              <a:rPr lang="en-US" sz="2000" b="1" dirty="0"/>
              <a:t>Upper end of data possible = Q3 + (1.5 * IQR) = 61 + (1.5 * 50) = 136</a:t>
            </a:r>
          </a:p>
          <a:p>
            <a:r>
              <a:rPr lang="en-US" sz="2000" b="1" dirty="0"/>
              <a:t>Outlier is the data value 220</a:t>
            </a:r>
          </a:p>
        </p:txBody>
      </p:sp>
      <p:sp>
        <p:nvSpPr>
          <p:cNvPr id="2" name="Slide Number Placeholder 1">
            <a:extLst>
              <a:ext uri="{FF2B5EF4-FFF2-40B4-BE49-F238E27FC236}">
                <a16:creationId xmlns:a16="http://schemas.microsoft.com/office/drawing/2014/main" id="{4E256E84-6746-4315-985E-44E9D4972FB0}"/>
              </a:ext>
            </a:extLst>
          </p:cNvPr>
          <p:cNvSpPr>
            <a:spLocks noGrp="1"/>
          </p:cNvSpPr>
          <p:nvPr>
            <p:ph type="sldNum" sz="quarter" idx="15"/>
          </p:nvPr>
        </p:nvSpPr>
        <p:spPr/>
        <p:txBody>
          <a:bodyPr/>
          <a:lstStyle/>
          <a:p>
            <a:fld id="{B6F15528-21DE-4FAA-801E-634DDDAF4B2B}" type="slidenum">
              <a:rPr lang="en-US" smtClean="0"/>
              <a:pPr/>
              <a:t>74</a:t>
            </a:fld>
            <a:endParaRPr lang="en-US"/>
          </a:p>
        </p:txBody>
      </p:sp>
      <p:sp>
        <p:nvSpPr>
          <p:cNvPr id="4" name="TextBox 3"/>
          <p:cNvSpPr txBox="1"/>
          <p:nvPr/>
        </p:nvSpPr>
        <p:spPr>
          <a:xfrm>
            <a:off x="7524262" y="4919246"/>
            <a:ext cx="3581060" cy="646331"/>
          </a:xfrm>
          <a:prstGeom prst="rect">
            <a:avLst/>
          </a:prstGeom>
          <a:noFill/>
        </p:spPr>
        <p:txBody>
          <a:bodyPr wrap="square" rtlCol="0">
            <a:spAutoFit/>
          </a:bodyPr>
          <a:lstStyle/>
          <a:p>
            <a:r>
              <a:rPr lang="en-US" b="1" dirty="0">
                <a:solidFill>
                  <a:srgbClr val="FF0000"/>
                </a:solidFill>
              </a:rPr>
              <a:t>Draw the </a:t>
            </a:r>
            <a:r>
              <a:rPr lang="en-US" b="1" dirty="0" err="1">
                <a:solidFill>
                  <a:srgbClr val="FF0000"/>
                </a:solidFill>
              </a:rPr>
              <a:t>Boxplot</a:t>
            </a:r>
            <a:r>
              <a:rPr lang="en-US" b="1" dirty="0">
                <a:solidFill>
                  <a:srgbClr val="FF0000"/>
                </a:solidFill>
              </a:rPr>
              <a:t> now !!!</a:t>
            </a:r>
          </a:p>
          <a:p>
            <a:r>
              <a:rPr lang="en-US" b="1" dirty="0">
                <a:solidFill>
                  <a:srgbClr val="FF0000"/>
                </a:solidFill>
              </a:rPr>
              <a:t>Is the data skewed???</a:t>
            </a:r>
            <a:endParaRPr lang="en-IN" b="1" dirty="0">
              <a:solidFill>
                <a:srgbClr val="FF0000"/>
              </a:solidFill>
            </a:endParaRPr>
          </a:p>
        </p:txBody>
      </p:sp>
    </p:spTree>
    <p:extLst>
      <p:ext uri="{BB962C8B-B14F-4D97-AF65-F5344CB8AC3E}">
        <p14:creationId xmlns:p14="http://schemas.microsoft.com/office/powerpoint/2010/main" val="140842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 calcmode="lin" valueType="num">
                                      <p:cBhvr additive="base">
                                        <p:cTn id="7" dur="500" fill="hold"/>
                                        <p:tgtEl>
                                          <p:spTgt spid="2662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6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627">
                                            <p:txEl>
                                              <p:pRg st="0" end="0"/>
                                            </p:txEl>
                                          </p:spTgt>
                                        </p:tgtEl>
                                        <p:attrNameLst>
                                          <p:attrName>style.visibility</p:attrName>
                                        </p:attrNameLst>
                                      </p:cBhvr>
                                      <p:to>
                                        <p:strVal val="visible"/>
                                      </p:to>
                                    </p:set>
                                    <p:anim calcmode="lin" valueType="num">
                                      <p:cBhvr additive="base">
                                        <p:cTn id="13" dur="500" fill="hold"/>
                                        <p:tgtEl>
                                          <p:spTgt spid="2662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62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6627">
                                            <p:txEl>
                                              <p:pRg st="2" end="2"/>
                                            </p:txEl>
                                          </p:spTgt>
                                        </p:tgtEl>
                                        <p:attrNameLst>
                                          <p:attrName>style.visibility</p:attrName>
                                        </p:attrNameLst>
                                      </p:cBhvr>
                                      <p:to>
                                        <p:strVal val="visible"/>
                                      </p:to>
                                    </p:set>
                                    <p:anim calcmode="lin" valueType="num">
                                      <p:cBhvr additive="base">
                                        <p:cTn id="17" dur="500" fill="hold"/>
                                        <p:tgtEl>
                                          <p:spTgt spid="2662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662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6627">
                                            <p:txEl>
                                              <p:pRg st="3" end="3"/>
                                            </p:txEl>
                                          </p:spTgt>
                                        </p:tgtEl>
                                        <p:attrNameLst>
                                          <p:attrName>style.visibility</p:attrName>
                                        </p:attrNameLst>
                                      </p:cBhvr>
                                      <p:to>
                                        <p:strVal val="visible"/>
                                      </p:to>
                                    </p:set>
                                    <p:anim calcmode="lin" valueType="num">
                                      <p:cBhvr additive="base">
                                        <p:cTn id="21" dur="500" fill="hold"/>
                                        <p:tgtEl>
                                          <p:spTgt spid="2662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662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6627">
                                            <p:txEl>
                                              <p:pRg st="4" end="4"/>
                                            </p:txEl>
                                          </p:spTgt>
                                        </p:tgtEl>
                                        <p:attrNameLst>
                                          <p:attrName>style.visibility</p:attrName>
                                        </p:attrNameLst>
                                      </p:cBhvr>
                                      <p:to>
                                        <p:strVal val="visible"/>
                                      </p:to>
                                    </p:set>
                                    <p:anim calcmode="lin" valueType="num">
                                      <p:cBhvr additive="base">
                                        <p:cTn id="25" dur="500" fill="hold"/>
                                        <p:tgtEl>
                                          <p:spTgt spid="2662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62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6627">
                                            <p:txEl>
                                              <p:pRg st="5" end="5"/>
                                            </p:txEl>
                                          </p:spTgt>
                                        </p:tgtEl>
                                        <p:attrNameLst>
                                          <p:attrName>style.visibility</p:attrName>
                                        </p:attrNameLst>
                                      </p:cBhvr>
                                      <p:to>
                                        <p:strVal val="visible"/>
                                      </p:to>
                                    </p:set>
                                    <p:anim calcmode="lin" valueType="num">
                                      <p:cBhvr additive="base">
                                        <p:cTn id="29" dur="500" fill="hold"/>
                                        <p:tgtEl>
                                          <p:spTgt spid="2662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6627">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6627">
                                            <p:txEl>
                                              <p:pRg st="6" end="6"/>
                                            </p:txEl>
                                          </p:spTgt>
                                        </p:tgtEl>
                                        <p:attrNameLst>
                                          <p:attrName>style.visibility</p:attrName>
                                        </p:attrNameLst>
                                      </p:cBhvr>
                                      <p:to>
                                        <p:strVal val="visible"/>
                                      </p:to>
                                    </p:set>
                                    <p:anim calcmode="lin" valueType="num">
                                      <p:cBhvr additive="base">
                                        <p:cTn id="33" dur="500" fill="hold"/>
                                        <p:tgtEl>
                                          <p:spTgt spid="26627">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6627">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6627">
                                            <p:txEl>
                                              <p:pRg st="7" end="7"/>
                                            </p:txEl>
                                          </p:spTgt>
                                        </p:tgtEl>
                                        <p:attrNameLst>
                                          <p:attrName>style.visibility</p:attrName>
                                        </p:attrNameLst>
                                      </p:cBhvr>
                                      <p:to>
                                        <p:strVal val="visible"/>
                                      </p:to>
                                    </p:set>
                                    <p:anim calcmode="lin" valueType="num">
                                      <p:cBhvr additive="base">
                                        <p:cTn id="37" dur="500" fill="hold"/>
                                        <p:tgtEl>
                                          <p:spTgt spid="26627">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6627">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6627">
                                            <p:txEl>
                                              <p:pRg st="8" end="8"/>
                                            </p:txEl>
                                          </p:spTgt>
                                        </p:tgtEl>
                                        <p:attrNameLst>
                                          <p:attrName>style.visibility</p:attrName>
                                        </p:attrNameLst>
                                      </p:cBhvr>
                                      <p:to>
                                        <p:strVal val="visible"/>
                                      </p:to>
                                    </p:set>
                                    <p:anim calcmode="lin" valueType="num">
                                      <p:cBhvr additive="base">
                                        <p:cTn id="41" dur="500" fill="hold"/>
                                        <p:tgtEl>
                                          <p:spTgt spid="26627">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662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72278" y="0"/>
            <a:ext cx="12019722" cy="950259"/>
          </a:xfrm>
        </p:spPr>
        <p:txBody>
          <a:bodyPr>
            <a:noAutofit/>
          </a:bodyPr>
          <a:lstStyle/>
          <a:p>
            <a:r>
              <a:rPr lang="en-US" sz="4000" dirty="0"/>
              <a:t>Practice Questions: </a:t>
            </a:r>
            <a:r>
              <a:rPr lang="en-US" altLang="en-US" sz="4000" dirty="0"/>
              <a:t> Quartiles &amp; Boxplots   </a:t>
            </a:r>
          </a:p>
        </p:txBody>
      </p:sp>
      <p:sp>
        <p:nvSpPr>
          <p:cNvPr id="2" name="Slide Number Placeholder 1">
            <a:extLst>
              <a:ext uri="{FF2B5EF4-FFF2-40B4-BE49-F238E27FC236}">
                <a16:creationId xmlns:a16="http://schemas.microsoft.com/office/drawing/2014/main" id="{CF0919FD-F2C2-49C9-A29E-1D7D015F3E2D}"/>
              </a:ext>
            </a:extLst>
          </p:cNvPr>
          <p:cNvSpPr>
            <a:spLocks noGrp="1"/>
          </p:cNvSpPr>
          <p:nvPr>
            <p:ph type="sldNum" sz="quarter" idx="10"/>
          </p:nvPr>
        </p:nvSpPr>
        <p:spPr/>
        <p:txBody>
          <a:bodyPr/>
          <a:lstStyle/>
          <a:p>
            <a:fld id="{5D5C0945-3C12-41E7-B090-1D5BB38CB1A8}" type="slidenum">
              <a:rPr lang="en-US" altLang="en-US" smtClean="0"/>
              <a:pPr/>
              <a:t>75</a:t>
            </a:fld>
            <a:endParaRPr lang="en-US" altLang="en-US"/>
          </a:p>
        </p:txBody>
      </p:sp>
      <p:graphicFrame>
        <p:nvGraphicFramePr>
          <p:cNvPr id="6" name="Table 5"/>
          <p:cNvGraphicFramePr>
            <a:graphicFrameLocks noGrp="1"/>
          </p:cNvGraphicFramePr>
          <p:nvPr>
            <p:extLst>
              <p:ext uri="{D42A27DB-BD31-4B8C-83A1-F6EECF244321}">
                <p14:modId xmlns:p14="http://schemas.microsoft.com/office/powerpoint/2010/main" val="1056032892"/>
              </p:ext>
            </p:extLst>
          </p:nvPr>
        </p:nvGraphicFramePr>
        <p:xfrm>
          <a:off x="0" y="3566852"/>
          <a:ext cx="11407775" cy="731520"/>
        </p:xfrm>
        <a:graphic>
          <a:graphicData uri="http://schemas.openxmlformats.org/drawingml/2006/table">
            <a:tbl>
              <a:tblPr/>
              <a:tblGrid>
                <a:gridCol w="2281555">
                  <a:extLst>
                    <a:ext uri="{9D8B030D-6E8A-4147-A177-3AD203B41FA5}">
                      <a16:colId xmlns:a16="http://schemas.microsoft.com/office/drawing/2014/main" val="20000"/>
                    </a:ext>
                  </a:extLst>
                </a:gridCol>
                <a:gridCol w="2281555">
                  <a:extLst>
                    <a:ext uri="{9D8B030D-6E8A-4147-A177-3AD203B41FA5}">
                      <a16:colId xmlns:a16="http://schemas.microsoft.com/office/drawing/2014/main" val="20001"/>
                    </a:ext>
                  </a:extLst>
                </a:gridCol>
                <a:gridCol w="2281555">
                  <a:extLst>
                    <a:ext uri="{9D8B030D-6E8A-4147-A177-3AD203B41FA5}">
                      <a16:colId xmlns:a16="http://schemas.microsoft.com/office/drawing/2014/main" val="20002"/>
                    </a:ext>
                  </a:extLst>
                </a:gridCol>
                <a:gridCol w="2281555">
                  <a:extLst>
                    <a:ext uri="{9D8B030D-6E8A-4147-A177-3AD203B41FA5}">
                      <a16:colId xmlns:a16="http://schemas.microsoft.com/office/drawing/2014/main" val="20003"/>
                    </a:ext>
                  </a:extLst>
                </a:gridCol>
                <a:gridCol w="2281555">
                  <a:extLst>
                    <a:ext uri="{9D8B030D-6E8A-4147-A177-3AD203B41FA5}">
                      <a16:colId xmlns:a16="http://schemas.microsoft.com/office/drawing/2014/main" val="20004"/>
                    </a:ext>
                  </a:extLst>
                </a:gridCol>
              </a:tblGrid>
              <a:tr h="0">
                <a:tc>
                  <a:txBody>
                    <a:bodyPr/>
                    <a:lstStyle/>
                    <a:p>
                      <a:pPr algn="ctr"/>
                      <a:r>
                        <a:rPr lang="en-US" dirty="0">
                          <a:effectLst/>
                        </a:rPr>
                        <a:t>Min </a:t>
                      </a:r>
                    </a:p>
                  </a:txBody>
                  <a:tcPr anchor="ctr">
                    <a:lnL>
                      <a:noFill/>
                    </a:lnL>
                    <a:lnR>
                      <a:noFill/>
                    </a:lnR>
                    <a:lnT>
                      <a:noFill/>
                    </a:lnT>
                    <a:lnB>
                      <a:noFill/>
                    </a:lnB>
                  </a:tcPr>
                </a:tc>
                <a:tc>
                  <a:txBody>
                    <a:bodyPr/>
                    <a:lstStyle/>
                    <a:p>
                      <a:pPr algn="ctr"/>
                      <a:r>
                        <a:rPr lang="en-US" dirty="0">
                          <a:effectLst/>
                        </a:rPr>
                        <a:t>Q1</a:t>
                      </a:r>
                    </a:p>
                  </a:txBody>
                  <a:tcPr anchor="ctr">
                    <a:lnL>
                      <a:noFill/>
                    </a:lnL>
                    <a:lnR>
                      <a:noFill/>
                    </a:lnR>
                    <a:lnT>
                      <a:noFill/>
                    </a:lnT>
                    <a:lnB>
                      <a:noFill/>
                    </a:lnB>
                  </a:tcPr>
                </a:tc>
                <a:tc>
                  <a:txBody>
                    <a:bodyPr/>
                    <a:lstStyle/>
                    <a:p>
                      <a:pPr algn="ctr"/>
                      <a:r>
                        <a:rPr lang="pt-BR" dirty="0">
                          <a:effectLst/>
                        </a:rPr>
                        <a:t>Median</a:t>
                      </a:r>
                    </a:p>
                  </a:txBody>
                  <a:tcPr anchor="ctr">
                    <a:lnL>
                      <a:noFill/>
                    </a:lnL>
                    <a:lnR>
                      <a:noFill/>
                    </a:lnR>
                    <a:lnT>
                      <a:noFill/>
                    </a:lnT>
                    <a:lnB>
                      <a:noFill/>
                    </a:lnB>
                  </a:tcPr>
                </a:tc>
                <a:tc>
                  <a:txBody>
                    <a:bodyPr/>
                    <a:lstStyle/>
                    <a:p>
                      <a:pPr algn="ctr"/>
                      <a:r>
                        <a:rPr lang="en-US" dirty="0">
                          <a:effectLst/>
                        </a:rPr>
                        <a:t>Q3</a:t>
                      </a:r>
                    </a:p>
                  </a:txBody>
                  <a:tcPr anchor="ctr">
                    <a:lnL>
                      <a:noFill/>
                    </a:lnL>
                    <a:lnR>
                      <a:noFill/>
                    </a:lnR>
                    <a:lnT>
                      <a:noFill/>
                    </a:lnT>
                    <a:lnB>
                      <a:noFill/>
                    </a:lnB>
                  </a:tcPr>
                </a:tc>
                <a:tc>
                  <a:txBody>
                    <a:bodyPr/>
                    <a:lstStyle/>
                    <a:p>
                      <a:pPr algn="ctr"/>
                      <a:r>
                        <a:rPr lang="en-US" dirty="0">
                          <a:effectLst/>
                        </a:rPr>
                        <a:t>Max</a:t>
                      </a:r>
                    </a:p>
                  </a:txBody>
                  <a:tcPr anchor="ctr">
                    <a:lnL>
                      <a:noFill/>
                    </a:lnL>
                    <a:lnR>
                      <a:noFill/>
                    </a:lnR>
                    <a:lnT>
                      <a:noFill/>
                    </a:lnT>
                    <a:lnB>
                      <a:noFill/>
                    </a:lnB>
                  </a:tcPr>
                </a:tc>
                <a:extLst>
                  <a:ext uri="{0D108BD9-81ED-4DB2-BD59-A6C34878D82A}">
                    <a16:rowId xmlns:a16="http://schemas.microsoft.com/office/drawing/2014/main" val="10000"/>
                  </a:ext>
                </a:extLst>
              </a:tr>
              <a:tr h="0">
                <a:tc>
                  <a:txBody>
                    <a:bodyPr/>
                    <a:lstStyle/>
                    <a:p>
                      <a:pPr algn="ctr"/>
                      <a:r>
                        <a:rPr lang="en-US" dirty="0">
                          <a:effectLst/>
                        </a:rPr>
                        <a:t>35</a:t>
                      </a:r>
                    </a:p>
                  </a:txBody>
                  <a:tcPr anchor="ctr">
                    <a:lnL>
                      <a:noFill/>
                    </a:lnL>
                    <a:lnR>
                      <a:noFill/>
                    </a:lnR>
                    <a:lnT>
                      <a:noFill/>
                    </a:lnT>
                    <a:lnB>
                      <a:noFill/>
                    </a:lnB>
                  </a:tcPr>
                </a:tc>
                <a:tc>
                  <a:txBody>
                    <a:bodyPr/>
                    <a:lstStyle/>
                    <a:p>
                      <a:pPr algn="ctr"/>
                      <a:r>
                        <a:rPr lang="en-US" dirty="0">
                          <a:effectLst/>
                        </a:rPr>
                        <a:t>45</a:t>
                      </a:r>
                    </a:p>
                  </a:txBody>
                  <a:tcPr anchor="ctr">
                    <a:lnL>
                      <a:noFill/>
                    </a:lnL>
                    <a:lnR>
                      <a:noFill/>
                    </a:lnR>
                    <a:lnT>
                      <a:noFill/>
                    </a:lnT>
                    <a:lnB>
                      <a:noFill/>
                    </a:lnB>
                  </a:tcPr>
                </a:tc>
                <a:tc>
                  <a:txBody>
                    <a:bodyPr/>
                    <a:lstStyle/>
                    <a:p>
                      <a:pPr algn="ctr"/>
                      <a:r>
                        <a:rPr lang="en-US" dirty="0">
                          <a:effectLst/>
                        </a:rPr>
                        <a:t>50</a:t>
                      </a:r>
                    </a:p>
                  </a:txBody>
                  <a:tcPr anchor="ctr">
                    <a:lnL>
                      <a:noFill/>
                    </a:lnL>
                    <a:lnR>
                      <a:noFill/>
                    </a:lnR>
                    <a:lnT>
                      <a:noFill/>
                    </a:lnT>
                    <a:lnB>
                      <a:noFill/>
                    </a:lnB>
                  </a:tcPr>
                </a:tc>
                <a:tc>
                  <a:txBody>
                    <a:bodyPr/>
                    <a:lstStyle/>
                    <a:p>
                      <a:pPr algn="ctr"/>
                      <a:r>
                        <a:rPr lang="en-US" dirty="0">
                          <a:effectLst/>
                        </a:rPr>
                        <a:t>65</a:t>
                      </a:r>
                    </a:p>
                  </a:txBody>
                  <a:tcPr anchor="ctr">
                    <a:lnL>
                      <a:noFill/>
                    </a:lnL>
                    <a:lnR>
                      <a:noFill/>
                    </a:lnR>
                    <a:lnT>
                      <a:noFill/>
                    </a:lnT>
                    <a:lnB>
                      <a:noFill/>
                    </a:lnB>
                  </a:tcPr>
                </a:tc>
                <a:tc>
                  <a:txBody>
                    <a:bodyPr/>
                    <a:lstStyle/>
                    <a:p>
                      <a:pPr algn="ctr"/>
                      <a:r>
                        <a:rPr lang="en-US" dirty="0">
                          <a:effectLst/>
                        </a:rPr>
                        <a:t>85</a:t>
                      </a:r>
                    </a:p>
                  </a:txBody>
                  <a:tcPr anchor="ctr">
                    <a:lnL>
                      <a:noFill/>
                    </a:lnL>
                    <a:lnR>
                      <a:noFill/>
                    </a:lnR>
                    <a:lnT>
                      <a:noFill/>
                    </a:lnT>
                    <a:lnB>
                      <a:noFill/>
                    </a:lnB>
                  </a:tcPr>
                </a:tc>
                <a:extLst>
                  <a:ext uri="{0D108BD9-81ED-4DB2-BD59-A6C34878D82A}">
                    <a16:rowId xmlns:a16="http://schemas.microsoft.com/office/drawing/2014/main" val="10001"/>
                  </a:ext>
                </a:extLst>
              </a:tr>
            </a:tbl>
          </a:graphicData>
        </a:graphic>
      </p:graphicFrame>
      <p:sp>
        <p:nvSpPr>
          <p:cNvPr id="8" name="Rectangle 2"/>
          <p:cNvSpPr>
            <a:spLocks noChangeArrowheads="1"/>
          </p:cNvSpPr>
          <p:nvPr/>
        </p:nvSpPr>
        <p:spPr bwMode="auto">
          <a:xfrm>
            <a:off x="318198" y="1305342"/>
            <a:ext cx="110895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j-lt"/>
                <a:cs typeface="Arial" charset="0"/>
              </a:rPr>
              <a:t>The five-number summary for the number of accounts managed by each sales manager at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j-lt"/>
                <a:cs typeface="Arial" charset="0"/>
              </a:rPr>
              <a:t>ABC</a:t>
            </a:r>
            <a:r>
              <a:rPr kumimoji="0" lang="en-US" sz="2400" b="0" i="0" u="none" strike="noStrike" cap="none" normalizeH="0" dirty="0">
                <a:ln>
                  <a:noFill/>
                </a:ln>
                <a:solidFill>
                  <a:schemeClr val="tx1"/>
                </a:solidFill>
                <a:effectLst/>
                <a:latin typeface="+mj-lt"/>
                <a:cs typeface="Arial" charset="0"/>
              </a:rPr>
              <a:t> </a:t>
            </a:r>
            <a:r>
              <a:rPr kumimoji="0" lang="en-US" sz="2400" b="0" i="0" u="none" strike="noStrike" cap="none" normalizeH="0" baseline="0" dirty="0">
                <a:ln>
                  <a:noFill/>
                </a:ln>
                <a:solidFill>
                  <a:schemeClr val="tx1"/>
                </a:solidFill>
                <a:effectLst/>
                <a:latin typeface="+mj-lt"/>
                <a:cs typeface="Arial" charset="0"/>
              </a:rPr>
              <a:t>Inc. is shown in the following table.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mj-lt"/>
                <a:cs typeface="Arial" charset="0"/>
              </a:rPr>
              <a:t>The five-number summary suggests that about 50%, percent of sales managers at ABC Inc. manage fewer than what number of accounts?</a:t>
            </a:r>
            <a:endParaRPr kumimoji="0" lang="en-US" sz="2400" b="0" i="0" u="none" strike="noStrike" cap="none" normalizeH="0" baseline="0" dirty="0">
              <a:ln>
                <a:noFill/>
              </a:ln>
              <a:solidFill>
                <a:schemeClr val="tx1"/>
              </a:solidFill>
              <a:effectLst/>
              <a:latin typeface="+mj-lt"/>
              <a:cs typeface="Arial" charset="0"/>
            </a:endParaRPr>
          </a:p>
        </p:txBody>
      </p:sp>
      <p:sp>
        <p:nvSpPr>
          <p:cNvPr id="5" name="TextBox 4"/>
          <p:cNvSpPr txBox="1"/>
          <p:nvPr/>
        </p:nvSpPr>
        <p:spPr>
          <a:xfrm>
            <a:off x="7422747" y="4588056"/>
            <a:ext cx="3589810" cy="369332"/>
          </a:xfrm>
          <a:prstGeom prst="rect">
            <a:avLst/>
          </a:prstGeom>
          <a:noFill/>
        </p:spPr>
        <p:txBody>
          <a:bodyPr wrap="square" rtlCol="0">
            <a:spAutoFit/>
          </a:bodyPr>
          <a:lstStyle/>
          <a:p>
            <a:r>
              <a:rPr lang="en-US" b="1" dirty="0">
                <a:solidFill>
                  <a:srgbClr val="FF0000"/>
                </a:solidFill>
              </a:rPr>
              <a:t>Draw the </a:t>
            </a:r>
            <a:r>
              <a:rPr lang="en-US" b="1" dirty="0" err="1">
                <a:solidFill>
                  <a:srgbClr val="FF0000"/>
                </a:solidFill>
              </a:rPr>
              <a:t>Boxplot</a:t>
            </a:r>
            <a:r>
              <a:rPr lang="en-US" b="1" dirty="0">
                <a:solidFill>
                  <a:srgbClr val="FF0000"/>
                </a:solidFill>
              </a:rPr>
              <a:t> now !!!</a:t>
            </a:r>
          </a:p>
        </p:txBody>
      </p:sp>
    </p:spTree>
    <p:extLst>
      <p:ext uri="{BB962C8B-B14F-4D97-AF65-F5344CB8AC3E}">
        <p14:creationId xmlns:p14="http://schemas.microsoft.com/office/powerpoint/2010/main" val="481279406"/>
      </p:ext>
    </p:extLst>
  </p:cSld>
  <p:clrMapOvr>
    <a:masterClrMapping/>
  </p:clrMapOvr>
  <p:transition>
    <p:zo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318052" y="0"/>
            <a:ext cx="11873948" cy="950259"/>
          </a:xfrm>
        </p:spPr>
        <p:txBody>
          <a:bodyPr>
            <a:noAutofit/>
          </a:bodyPr>
          <a:lstStyle/>
          <a:p>
            <a:r>
              <a:rPr lang="en-US" sz="4000" dirty="0"/>
              <a:t>Practice Questions</a:t>
            </a:r>
            <a:r>
              <a:rPr lang="en-US" altLang="en-US" sz="4000" dirty="0"/>
              <a:t>: Quartiles &amp; Boxplots   </a:t>
            </a:r>
          </a:p>
        </p:txBody>
      </p:sp>
      <p:sp>
        <p:nvSpPr>
          <p:cNvPr id="2" name="Slide Number Placeholder 1">
            <a:extLst>
              <a:ext uri="{FF2B5EF4-FFF2-40B4-BE49-F238E27FC236}">
                <a16:creationId xmlns:a16="http://schemas.microsoft.com/office/drawing/2014/main" id="{DDCE1E02-0A32-41FF-8B4D-C3D1F8B8D6E4}"/>
              </a:ext>
            </a:extLst>
          </p:cNvPr>
          <p:cNvSpPr>
            <a:spLocks noGrp="1"/>
          </p:cNvSpPr>
          <p:nvPr>
            <p:ph type="sldNum" sz="quarter" idx="10"/>
          </p:nvPr>
        </p:nvSpPr>
        <p:spPr/>
        <p:txBody>
          <a:bodyPr/>
          <a:lstStyle/>
          <a:p>
            <a:fld id="{5D5C0945-3C12-41E7-B090-1D5BB38CB1A8}" type="slidenum">
              <a:rPr lang="en-US" altLang="en-US" smtClean="0"/>
              <a:pPr/>
              <a:t>76</a:t>
            </a:fld>
            <a:endParaRPr lang="en-US" altLang="en-US"/>
          </a:p>
        </p:txBody>
      </p:sp>
      <p:sp>
        <p:nvSpPr>
          <p:cNvPr id="8" name="Rectangle 2"/>
          <p:cNvSpPr>
            <a:spLocks noChangeArrowheads="1"/>
          </p:cNvSpPr>
          <p:nvPr/>
        </p:nvSpPr>
        <p:spPr bwMode="auto">
          <a:xfrm>
            <a:off x="450719" y="1583770"/>
            <a:ext cx="1086663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dirty="0"/>
              <a:t>Jason saves a portion of his salary from his part-time job in the hope of buying a used car. He recorded the number of dollars he was able to save over the past 15 weeks.</a:t>
            </a:r>
            <a:br>
              <a:rPr lang="en-US" sz="2800" dirty="0"/>
            </a:br>
            <a:r>
              <a:rPr lang="en-US" sz="2800" dirty="0"/>
              <a:t>Dollars saved: </a:t>
            </a:r>
            <a:r>
              <a:rPr lang="en-US" sz="2800" b="1" dirty="0"/>
              <a:t>19, 12, 9, 7, 17, 10, 6, 18, 9, 14, 19, 8, 5, 17, 9 </a:t>
            </a:r>
          </a:p>
          <a:p>
            <a:r>
              <a:rPr lang="en-US" sz="2800" dirty="0"/>
              <a:t>Draw box plot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p:txBody>
      </p:sp>
      <p:sp>
        <p:nvSpPr>
          <p:cNvPr id="4" name="TextBox 3"/>
          <p:cNvSpPr txBox="1"/>
          <p:nvPr/>
        </p:nvSpPr>
        <p:spPr>
          <a:xfrm>
            <a:off x="8121581" y="4951429"/>
            <a:ext cx="3368054" cy="646331"/>
          </a:xfrm>
          <a:prstGeom prst="rect">
            <a:avLst/>
          </a:prstGeom>
          <a:noFill/>
        </p:spPr>
        <p:txBody>
          <a:bodyPr wrap="square" rtlCol="0">
            <a:spAutoFit/>
          </a:bodyPr>
          <a:lstStyle/>
          <a:p>
            <a:r>
              <a:rPr lang="en-US" b="1" dirty="0">
                <a:solidFill>
                  <a:srgbClr val="FF0000"/>
                </a:solidFill>
              </a:rPr>
              <a:t>Draw the </a:t>
            </a:r>
            <a:r>
              <a:rPr lang="en-US" b="1" dirty="0" err="1">
                <a:solidFill>
                  <a:srgbClr val="FF0000"/>
                </a:solidFill>
              </a:rPr>
              <a:t>Boxplot</a:t>
            </a:r>
            <a:r>
              <a:rPr lang="en-US" b="1" dirty="0">
                <a:solidFill>
                  <a:srgbClr val="FF0000"/>
                </a:solidFill>
              </a:rPr>
              <a:t> now !!!</a:t>
            </a:r>
          </a:p>
          <a:p>
            <a:r>
              <a:rPr lang="en-US" b="1" dirty="0">
                <a:solidFill>
                  <a:srgbClr val="FF0000"/>
                </a:solidFill>
              </a:rPr>
              <a:t>Is the data skewed???</a:t>
            </a:r>
            <a:endParaRPr lang="en-IN" b="1" dirty="0">
              <a:solidFill>
                <a:srgbClr val="FF0000"/>
              </a:solidFill>
            </a:endParaRPr>
          </a:p>
        </p:txBody>
      </p:sp>
    </p:spTree>
    <p:extLst>
      <p:ext uri="{BB962C8B-B14F-4D97-AF65-F5344CB8AC3E}">
        <p14:creationId xmlns:p14="http://schemas.microsoft.com/office/powerpoint/2010/main" val="1777027889"/>
      </p:ext>
    </p:extLst>
  </p:cSld>
  <p:clrMapOvr>
    <a:masterClrMapping/>
  </p:clrMapOvr>
  <p:transition>
    <p:zo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71718" y="0"/>
            <a:ext cx="12263718" cy="832983"/>
          </a:xfrm>
        </p:spPr>
        <p:txBody>
          <a:bodyPr>
            <a:noAutofit/>
          </a:bodyPr>
          <a:lstStyle/>
          <a:p>
            <a:r>
              <a:rPr lang="en-US" altLang="en-US" sz="4000" dirty="0"/>
              <a:t>Practice Questions: Quartiles &amp; Boxplots   </a:t>
            </a:r>
          </a:p>
        </p:txBody>
      </p:sp>
      <p:sp>
        <p:nvSpPr>
          <p:cNvPr id="3" name="Slide Number Placeholder 2">
            <a:extLst>
              <a:ext uri="{FF2B5EF4-FFF2-40B4-BE49-F238E27FC236}">
                <a16:creationId xmlns:a16="http://schemas.microsoft.com/office/drawing/2014/main" id="{8F7651E4-3DBA-46A3-91EB-A634E71859D6}"/>
              </a:ext>
            </a:extLst>
          </p:cNvPr>
          <p:cNvSpPr>
            <a:spLocks noGrp="1"/>
          </p:cNvSpPr>
          <p:nvPr>
            <p:ph type="sldNum" sz="quarter" idx="10"/>
          </p:nvPr>
        </p:nvSpPr>
        <p:spPr/>
        <p:txBody>
          <a:bodyPr/>
          <a:lstStyle/>
          <a:p>
            <a:fld id="{5D5C0945-3C12-41E7-B090-1D5BB38CB1A8}" type="slidenum">
              <a:rPr lang="en-US" altLang="en-US" smtClean="0"/>
              <a:pPr/>
              <a:t>77</a:t>
            </a:fld>
            <a:endParaRPr lang="en-US" altLang="en-US"/>
          </a:p>
        </p:txBody>
      </p:sp>
      <p:pic>
        <p:nvPicPr>
          <p:cNvPr id="64514" name="Picture 2" descr="http://www.transum.org/Maths/Exam/Diagrams/Diagram9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903" y="832983"/>
            <a:ext cx="5974897" cy="19341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46743" y="2767107"/>
            <a:ext cx="11203135" cy="3724096"/>
          </a:xfrm>
          <a:prstGeom prst="rect">
            <a:avLst/>
          </a:prstGeom>
        </p:spPr>
        <p:txBody>
          <a:bodyPr wrap="square">
            <a:spAutoFit/>
          </a:bodyPr>
          <a:lstStyle/>
          <a:p>
            <a:r>
              <a:rPr lang="en-US" sz="2400" dirty="0"/>
              <a:t>The distribution of daily average wind speed on an island over a period of 120 days is displayed on this box-and-whisker diagram.</a:t>
            </a:r>
          </a:p>
          <a:p>
            <a:endParaRPr lang="en-US" sz="2000" dirty="0"/>
          </a:p>
          <a:p>
            <a:r>
              <a:rPr lang="en-US" sz="2400" dirty="0"/>
              <a:t>(a) Write down the median wind speed.</a:t>
            </a:r>
          </a:p>
          <a:p>
            <a:r>
              <a:rPr lang="en-US" sz="2400" dirty="0"/>
              <a:t>(b) Write down the minimum wind speed.</a:t>
            </a:r>
          </a:p>
          <a:p>
            <a:r>
              <a:rPr lang="en-US" sz="2400" dirty="0"/>
              <a:t>(c) Find the interquartile range.</a:t>
            </a:r>
          </a:p>
          <a:p>
            <a:r>
              <a:rPr lang="en-US" sz="2400" dirty="0"/>
              <a:t>(d) Write down the number of days the wind speed was between 20 kmh</a:t>
            </a:r>
            <a:r>
              <a:rPr lang="en-US" sz="2400" baseline="30000" dirty="0"/>
              <a:t>-1</a:t>
            </a:r>
            <a:r>
              <a:rPr lang="en-US" sz="2400" dirty="0"/>
              <a:t> and 51 kmh</a:t>
            </a:r>
            <a:r>
              <a:rPr lang="en-US" sz="2400" baseline="30000" dirty="0"/>
              <a:t>-1</a:t>
            </a:r>
            <a:r>
              <a:rPr lang="en-US" sz="2400" dirty="0"/>
              <a:t>.</a:t>
            </a:r>
          </a:p>
          <a:p>
            <a:r>
              <a:rPr lang="en-US" sz="2400" dirty="0"/>
              <a:t>(e) Write down the number of days the wind speed was between 9 kmh</a:t>
            </a:r>
            <a:r>
              <a:rPr lang="en-US" sz="2400" baseline="30000" dirty="0"/>
              <a:t>-1</a:t>
            </a:r>
            <a:r>
              <a:rPr lang="en-US" sz="2400" dirty="0"/>
              <a:t> and 68 kmh</a:t>
            </a:r>
            <a:r>
              <a:rPr lang="en-US" sz="2400" baseline="30000" dirty="0"/>
              <a:t>-1</a:t>
            </a:r>
            <a:r>
              <a:rPr lang="en-US" sz="2400" dirty="0"/>
              <a:t>.</a:t>
            </a:r>
          </a:p>
        </p:txBody>
      </p:sp>
      <p:sp>
        <p:nvSpPr>
          <p:cNvPr id="5" name="TextBox 4"/>
          <p:cNvSpPr txBox="1"/>
          <p:nvPr/>
        </p:nvSpPr>
        <p:spPr>
          <a:xfrm>
            <a:off x="8454887" y="6146505"/>
            <a:ext cx="3335216" cy="646331"/>
          </a:xfrm>
          <a:prstGeom prst="rect">
            <a:avLst/>
          </a:prstGeom>
          <a:noFill/>
        </p:spPr>
        <p:txBody>
          <a:bodyPr wrap="square" rtlCol="0">
            <a:spAutoFit/>
          </a:bodyPr>
          <a:lstStyle/>
          <a:p>
            <a:r>
              <a:rPr lang="en-US" b="1" dirty="0">
                <a:solidFill>
                  <a:srgbClr val="FF0000"/>
                </a:solidFill>
              </a:rPr>
              <a:t>Draw the </a:t>
            </a:r>
            <a:r>
              <a:rPr lang="en-US" b="1" dirty="0" err="1">
                <a:solidFill>
                  <a:srgbClr val="FF0000"/>
                </a:solidFill>
              </a:rPr>
              <a:t>Boxplot</a:t>
            </a:r>
            <a:r>
              <a:rPr lang="en-US" b="1" dirty="0">
                <a:solidFill>
                  <a:srgbClr val="FF0000"/>
                </a:solidFill>
              </a:rPr>
              <a:t> now !!!</a:t>
            </a:r>
          </a:p>
          <a:p>
            <a:r>
              <a:rPr lang="en-US" b="1" dirty="0">
                <a:solidFill>
                  <a:srgbClr val="FF0000"/>
                </a:solidFill>
              </a:rPr>
              <a:t>Is the data skewed???</a:t>
            </a:r>
            <a:endParaRPr lang="en-IN" b="1" dirty="0">
              <a:solidFill>
                <a:srgbClr val="FF0000"/>
              </a:solidFill>
            </a:endParaRPr>
          </a:p>
        </p:txBody>
      </p:sp>
    </p:spTree>
    <p:extLst>
      <p:ext uri="{BB962C8B-B14F-4D97-AF65-F5344CB8AC3E}">
        <p14:creationId xmlns:p14="http://schemas.microsoft.com/office/powerpoint/2010/main" val="66146571"/>
      </p:ext>
    </p:extLst>
  </p:cSld>
  <p:clrMapOvr>
    <a:masterClrMapping/>
  </p:clrMapOvr>
  <p:transition>
    <p:zo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142874" y="171450"/>
            <a:ext cx="11706225" cy="742950"/>
          </a:xfrm>
        </p:spPr>
        <p:txBody>
          <a:bodyPr>
            <a:noAutofit/>
          </a:bodyPr>
          <a:lstStyle/>
          <a:p>
            <a:pPr eaLnBrk="1" hangingPunct="1"/>
            <a:r>
              <a:rPr lang="en-US" altLang="en-US" dirty="0"/>
              <a:t>Visualization of Data Dispersion: 3-D Boxplots</a:t>
            </a:r>
            <a:endParaRPr lang="en-US" altLang="en-US" sz="6000" dirty="0"/>
          </a:p>
        </p:txBody>
      </p:sp>
      <p:sp>
        <p:nvSpPr>
          <p:cNvPr id="2" name="Slide Number Placeholder 1">
            <a:extLst>
              <a:ext uri="{FF2B5EF4-FFF2-40B4-BE49-F238E27FC236}">
                <a16:creationId xmlns:a16="http://schemas.microsoft.com/office/drawing/2014/main" id="{F59320AB-26EE-4FF4-A034-2DDA968F187A}"/>
              </a:ext>
            </a:extLst>
          </p:cNvPr>
          <p:cNvSpPr>
            <a:spLocks noGrp="1"/>
          </p:cNvSpPr>
          <p:nvPr>
            <p:ph type="sldNum" sz="quarter" idx="15"/>
          </p:nvPr>
        </p:nvSpPr>
        <p:spPr/>
        <p:txBody>
          <a:bodyPr/>
          <a:lstStyle/>
          <a:p>
            <a:fld id="{B6F15528-21DE-4FAA-801E-634DDDAF4B2B}" type="slidenum">
              <a:rPr lang="en-US" smtClean="0"/>
              <a:pPr/>
              <a:t>78</a:t>
            </a:fld>
            <a:endParaRPr lang="en-US"/>
          </a:p>
        </p:txBody>
      </p:sp>
      <p:pic>
        <p:nvPicPr>
          <p:cNvPr id="22534" name="Picture 3"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054" y="1422831"/>
            <a:ext cx="8029784" cy="4967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33861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1026"/>
          <p:cNvSpPr>
            <a:spLocks noGrp="1" noChangeArrowheads="1"/>
          </p:cNvSpPr>
          <p:nvPr>
            <p:ph type="title"/>
          </p:nvPr>
        </p:nvSpPr>
        <p:spPr/>
        <p:txBody>
          <a:bodyPr>
            <a:noAutofit/>
          </a:bodyPr>
          <a:lstStyle/>
          <a:p>
            <a:pPr eaLnBrk="1" hangingPunct="1"/>
            <a:r>
              <a:rPr lang="en-US" altLang="en-US" dirty="0"/>
              <a:t>Histogram Analysis</a:t>
            </a:r>
          </a:p>
        </p:txBody>
      </p:sp>
      <p:sp>
        <p:nvSpPr>
          <p:cNvPr id="25604" name="Rectangle 1027"/>
          <p:cNvSpPr>
            <a:spLocks noGrp="1" noChangeArrowheads="1"/>
          </p:cNvSpPr>
          <p:nvPr>
            <p:ph type="body" sz="half" idx="1"/>
          </p:nvPr>
        </p:nvSpPr>
        <p:spPr>
          <a:xfrm>
            <a:off x="203200" y="915812"/>
            <a:ext cx="6747062" cy="5689227"/>
          </a:xfrm>
        </p:spPr>
        <p:txBody>
          <a:bodyPr/>
          <a:lstStyle/>
          <a:p>
            <a:pPr eaLnBrk="1" hangingPunct="1">
              <a:lnSpc>
                <a:spcPct val="110000"/>
              </a:lnSpc>
            </a:pPr>
            <a:r>
              <a:rPr lang="en-US" altLang="en-US" b="1" dirty="0">
                <a:latin typeface="+mj-lt"/>
              </a:rPr>
              <a:t>Histogram: Graph display of tabulated </a:t>
            </a:r>
            <a:r>
              <a:rPr lang="en-US" altLang="en-US" dirty="0">
                <a:solidFill>
                  <a:srgbClr val="FF0000"/>
                </a:solidFill>
                <a:latin typeface="+mj-lt"/>
              </a:rPr>
              <a:t>frequencies, shown as bars</a:t>
            </a:r>
          </a:p>
          <a:p>
            <a:pPr>
              <a:lnSpc>
                <a:spcPct val="110000"/>
              </a:lnSpc>
            </a:pPr>
            <a:r>
              <a:rPr lang="en-US" altLang="en-US" b="1" dirty="0">
                <a:latin typeface="+mj-lt"/>
              </a:rPr>
              <a:t>Differences between histograms and bar charts</a:t>
            </a:r>
          </a:p>
          <a:p>
            <a:pPr lvl="1"/>
            <a:r>
              <a:rPr lang="en-US" b="1" dirty="0">
                <a:latin typeface="+mj-lt"/>
              </a:rPr>
              <a:t>Histograms are used to show distributions of variables while bar charts are used to compare variables</a:t>
            </a:r>
          </a:p>
          <a:p>
            <a:pPr lvl="1"/>
            <a:r>
              <a:rPr lang="en-US" b="1" dirty="0">
                <a:latin typeface="+mj-lt"/>
              </a:rPr>
              <a:t>Histograms</a:t>
            </a:r>
            <a:r>
              <a:rPr lang="en-US" dirty="0">
                <a:latin typeface="+mj-lt"/>
              </a:rPr>
              <a:t> plot </a:t>
            </a:r>
            <a:r>
              <a:rPr lang="en-US" b="1" dirty="0">
                <a:latin typeface="+mj-lt"/>
              </a:rPr>
              <a:t>binned quantitative data </a:t>
            </a:r>
            <a:r>
              <a:rPr lang="en-US" dirty="0">
                <a:latin typeface="+mj-lt"/>
              </a:rPr>
              <a:t>while </a:t>
            </a:r>
            <a:r>
              <a:rPr lang="en-US" b="1" dirty="0">
                <a:latin typeface="+mj-lt"/>
              </a:rPr>
              <a:t>bar charts plot categorical data</a:t>
            </a:r>
          </a:p>
          <a:p>
            <a:pPr lvl="1"/>
            <a:r>
              <a:rPr lang="en-US" b="1" dirty="0">
                <a:latin typeface="+mj-lt"/>
              </a:rPr>
              <a:t>Bars can be reordered </a:t>
            </a:r>
            <a:r>
              <a:rPr lang="en-US" dirty="0">
                <a:latin typeface="+mj-lt"/>
              </a:rPr>
              <a:t>in bar charts but </a:t>
            </a:r>
            <a:r>
              <a:rPr lang="en-US" b="1" dirty="0">
                <a:latin typeface="+mj-lt"/>
              </a:rPr>
              <a:t>not in histograms</a:t>
            </a:r>
          </a:p>
          <a:p>
            <a:pPr lvl="1"/>
            <a:r>
              <a:rPr lang="en-US" dirty="0">
                <a:latin typeface="+mj-lt"/>
              </a:rPr>
              <a:t>Differs from a </a:t>
            </a:r>
            <a:r>
              <a:rPr lang="en-US" b="1" dirty="0">
                <a:latin typeface="+mj-lt"/>
              </a:rPr>
              <a:t>bar chart in that it is the area of the bar that denotes the value</a:t>
            </a:r>
            <a:r>
              <a:rPr lang="en-US" dirty="0">
                <a:latin typeface="+mj-lt"/>
              </a:rPr>
              <a:t>, not the height as in bar charts, a crucial distinction when the categories are not of uniform width </a:t>
            </a:r>
          </a:p>
        </p:txBody>
      </p:sp>
      <p:graphicFrame>
        <p:nvGraphicFramePr>
          <p:cNvPr id="25605" name="Object 1029"/>
          <p:cNvGraphicFramePr>
            <a:graphicFrameLocks noGrp="1"/>
          </p:cNvGraphicFramePr>
          <p:nvPr>
            <p:ph type="chart" sz="half" idx="2"/>
          </p:nvPr>
        </p:nvGraphicFramePr>
        <p:xfrm>
          <a:off x="7511303" y="1088090"/>
          <a:ext cx="4833097" cy="3197039"/>
        </p:xfrm>
        <a:graphic>
          <a:graphicData uri="http://schemas.openxmlformats.org/presentationml/2006/ole">
            <mc:AlternateContent xmlns:mc="http://schemas.openxmlformats.org/markup-compatibility/2006">
              <mc:Choice xmlns:v="urn:schemas-microsoft-com:vml" Requires="v">
                <p:oleObj spid="_x0000_s6186" name="Chart" r:id="rId4" imgW="7915305" imgH="3848021" progId="MSGraph.Chart.8">
                  <p:embed followColorScheme="full"/>
                </p:oleObj>
              </mc:Choice>
              <mc:Fallback>
                <p:oleObj name="Chart" r:id="rId4" imgW="7915305" imgH="3848021" progId="MSGraph.Chart.8">
                  <p:embed followColorScheme="full"/>
                  <p:pic>
                    <p:nvPicPr>
                      <p:cNvPr id="25605" name="Object 1029"/>
                      <p:cNvPicPr>
                        <a:picLocks noGrp="1" noChangeArrowheads="1"/>
                      </p:cNvPicPr>
                      <p:nvPr/>
                    </p:nvPicPr>
                    <p:blipFill>
                      <a:blip r:embed="rId5"/>
                      <a:srcRect/>
                      <a:stretch>
                        <a:fillRect/>
                      </a:stretch>
                    </p:blipFill>
                    <p:spPr bwMode="auto">
                      <a:xfrm>
                        <a:off x="7511303" y="1088090"/>
                        <a:ext cx="4833097" cy="31970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a:extLst>
              <a:ext uri="{FF2B5EF4-FFF2-40B4-BE49-F238E27FC236}">
                <a16:creationId xmlns:a16="http://schemas.microsoft.com/office/drawing/2014/main" id="{030F3250-21CC-4D80-862B-BF719F7BA882}"/>
              </a:ext>
            </a:extLst>
          </p:cNvPr>
          <p:cNvSpPr>
            <a:spLocks noGrp="1"/>
          </p:cNvSpPr>
          <p:nvPr>
            <p:ph type="sldNum" sz="quarter" idx="10"/>
          </p:nvPr>
        </p:nvSpPr>
        <p:spPr/>
        <p:txBody>
          <a:bodyPr/>
          <a:lstStyle/>
          <a:p>
            <a:fld id="{263418DA-E3C5-4DA3-B4BD-88B354425D9E}" type="slidenum">
              <a:rPr lang="en-US" altLang="en-US" smtClean="0"/>
              <a:pPr/>
              <a:t>79</a:t>
            </a:fld>
            <a:endParaRPr lang="en-US" altLang="en-US"/>
          </a:p>
        </p:txBody>
      </p:sp>
      <p:pic>
        <p:nvPicPr>
          <p:cNvPr id="23585" name="Picture 33" descr="http://canvasjs.com/wp-content/uploads/2013/01/html5_multi_series_bar_char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1135" y="4204446"/>
            <a:ext cx="5351571" cy="25728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318378" y="895729"/>
            <a:ext cx="1343584" cy="384721"/>
          </a:xfrm>
          <a:prstGeom prst="rect">
            <a:avLst/>
          </a:prstGeom>
          <a:solidFill>
            <a:srgbClr val="92D050"/>
          </a:solidFill>
        </p:spPr>
        <p:txBody>
          <a:bodyPr wrap="square" rtlCol="0">
            <a:spAutoFit/>
          </a:bodyPr>
          <a:lstStyle/>
          <a:p>
            <a:pPr algn="ctr"/>
            <a:r>
              <a:rPr lang="en-US" dirty="0"/>
              <a:t>Histogram</a:t>
            </a:r>
          </a:p>
        </p:txBody>
      </p:sp>
      <p:sp>
        <p:nvSpPr>
          <p:cNvPr id="8" name="TextBox 7"/>
          <p:cNvSpPr txBox="1"/>
          <p:nvPr/>
        </p:nvSpPr>
        <p:spPr>
          <a:xfrm>
            <a:off x="10318378" y="6473279"/>
            <a:ext cx="1568822" cy="369332"/>
          </a:xfrm>
          <a:prstGeom prst="rect">
            <a:avLst/>
          </a:prstGeom>
          <a:solidFill>
            <a:srgbClr val="00B0F0"/>
          </a:solidFill>
        </p:spPr>
        <p:txBody>
          <a:bodyPr wrap="square" rtlCol="0">
            <a:spAutoFit/>
          </a:bodyPr>
          <a:lstStyle/>
          <a:p>
            <a:pPr algn="ctr"/>
            <a:r>
              <a:rPr lang="en-US" dirty="0"/>
              <a:t>Bar chart</a:t>
            </a:r>
          </a:p>
        </p:txBody>
      </p:sp>
    </p:spTree>
    <p:extLst>
      <p:ext uri="{BB962C8B-B14F-4D97-AF65-F5344CB8AC3E}">
        <p14:creationId xmlns:p14="http://schemas.microsoft.com/office/powerpoint/2010/main" val="2988311795"/>
      </p:ext>
    </p:extLst>
  </p:cSld>
  <p:clrMapOvr>
    <a:masterClrMapping/>
  </p:clrMapOvr>
  <p:transition>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553453" y="228600"/>
            <a:ext cx="11044989" cy="762000"/>
          </a:xfrm>
        </p:spPr>
        <p:txBody>
          <a:bodyPr>
            <a:noAutofit/>
          </a:bodyPr>
          <a:lstStyle/>
          <a:p>
            <a:pPr eaLnBrk="1" hangingPunct="1"/>
            <a:r>
              <a:rPr lang="en-US" altLang="en-US" dirty="0"/>
              <a:t>Important Characteristics of Structured Data</a:t>
            </a:r>
          </a:p>
        </p:txBody>
      </p:sp>
      <p:sp>
        <p:nvSpPr>
          <p:cNvPr id="10244" name="Rectangle 3"/>
          <p:cNvSpPr>
            <a:spLocks noGrp="1" noChangeArrowheads="1"/>
          </p:cNvSpPr>
          <p:nvPr>
            <p:ph sz="quarter" idx="1"/>
          </p:nvPr>
        </p:nvSpPr>
        <p:spPr>
          <a:xfrm>
            <a:off x="638175" y="1447800"/>
            <a:ext cx="10858500" cy="5029200"/>
          </a:xfrm>
          <a:noFill/>
        </p:spPr>
        <p:txBody>
          <a:bodyPr vert="horz" lIns="90488" tIns="44450" rIns="90488" bIns="44450" rtlCol="0">
            <a:noAutofit/>
          </a:bodyPr>
          <a:lstStyle/>
          <a:p>
            <a:pPr marL="285750" indent="-285750">
              <a:lnSpc>
                <a:spcPct val="115000"/>
              </a:lnSpc>
            </a:pPr>
            <a:r>
              <a:rPr lang="en-US" altLang="en-US" dirty="0"/>
              <a:t> </a:t>
            </a:r>
            <a:r>
              <a:rPr lang="en-US" altLang="en-US" b="1" dirty="0"/>
              <a:t>Dimensionality</a:t>
            </a:r>
          </a:p>
          <a:p>
            <a:pPr marL="800100" lvl="1" indent="-342900">
              <a:lnSpc>
                <a:spcPct val="115000"/>
              </a:lnSpc>
            </a:pPr>
            <a:r>
              <a:rPr lang="en-US" altLang="en-US" dirty="0"/>
              <a:t>Curse of dimensionality</a:t>
            </a:r>
          </a:p>
          <a:p>
            <a:pPr marL="285750" indent="-285750">
              <a:lnSpc>
                <a:spcPct val="115000"/>
              </a:lnSpc>
            </a:pPr>
            <a:r>
              <a:rPr lang="en-US" altLang="en-US" dirty="0"/>
              <a:t> </a:t>
            </a:r>
            <a:r>
              <a:rPr lang="en-US" altLang="en-US" b="1" dirty="0"/>
              <a:t>Sparsity</a:t>
            </a:r>
          </a:p>
          <a:p>
            <a:pPr marL="800100" lvl="1" indent="-342900">
              <a:lnSpc>
                <a:spcPct val="115000"/>
              </a:lnSpc>
            </a:pPr>
            <a:r>
              <a:rPr lang="en-US" altLang="en-US" dirty="0"/>
              <a:t>Only presence counts</a:t>
            </a:r>
          </a:p>
          <a:p>
            <a:pPr marL="285750" indent="-285750">
              <a:lnSpc>
                <a:spcPct val="115000"/>
              </a:lnSpc>
            </a:pPr>
            <a:r>
              <a:rPr lang="en-US" altLang="en-US" dirty="0"/>
              <a:t> </a:t>
            </a:r>
            <a:r>
              <a:rPr lang="en-US" altLang="en-US" b="1" dirty="0"/>
              <a:t>Resolution</a:t>
            </a:r>
          </a:p>
          <a:p>
            <a:pPr marL="800100" lvl="1" indent="-342900">
              <a:lnSpc>
                <a:spcPct val="115000"/>
              </a:lnSpc>
            </a:pPr>
            <a:r>
              <a:rPr lang="en-US" altLang="en-US" dirty="0"/>
              <a:t>Patterns depend on the scale</a:t>
            </a:r>
            <a:r>
              <a:rPr lang="en-US" altLang="en-US" sz="3200" dirty="0"/>
              <a:t> </a:t>
            </a:r>
          </a:p>
          <a:p>
            <a:pPr marL="285750" indent="-285750">
              <a:lnSpc>
                <a:spcPct val="115000"/>
              </a:lnSpc>
            </a:pPr>
            <a:r>
              <a:rPr lang="en-US" altLang="en-US" dirty="0"/>
              <a:t> </a:t>
            </a:r>
            <a:r>
              <a:rPr lang="en-US" altLang="en-US" b="1" dirty="0"/>
              <a:t>Distribution</a:t>
            </a:r>
          </a:p>
          <a:p>
            <a:pPr marL="800100" lvl="1" indent="-342900">
              <a:lnSpc>
                <a:spcPct val="115000"/>
              </a:lnSpc>
            </a:pPr>
            <a:r>
              <a:rPr lang="en-US" altLang="en-US" dirty="0"/>
              <a:t>Centrality and dispersion</a:t>
            </a:r>
          </a:p>
        </p:txBody>
      </p:sp>
      <p:sp>
        <p:nvSpPr>
          <p:cNvPr id="2" name="Slide Number Placeholder 1">
            <a:extLst>
              <a:ext uri="{FF2B5EF4-FFF2-40B4-BE49-F238E27FC236}">
                <a16:creationId xmlns:a16="http://schemas.microsoft.com/office/drawing/2014/main" id="{D99739C9-E132-4A1E-9B79-44A541226B7C}"/>
              </a:ext>
            </a:extLst>
          </p:cNvPr>
          <p:cNvSpPr>
            <a:spLocks noGrp="1"/>
          </p:cNvSpPr>
          <p:nvPr>
            <p:ph type="sldNum" sz="quarter" idx="15"/>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993178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457200" y="152400"/>
            <a:ext cx="11201400" cy="762000"/>
          </a:xfrm>
        </p:spPr>
        <p:txBody>
          <a:bodyPr>
            <a:noAutofit/>
          </a:bodyPr>
          <a:lstStyle/>
          <a:p>
            <a:pPr eaLnBrk="1" hangingPunct="1"/>
            <a:r>
              <a:rPr lang="en-US" altLang="en-US" dirty="0"/>
              <a:t>Histograms Often Tell More than Boxplots</a:t>
            </a:r>
          </a:p>
        </p:txBody>
      </p:sp>
      <p:sp>
        <p:nvSpPr>
          <p:cNvPr id="2" name="Slide Number Placeholder 1">
            <a:extLst>
              <a:ext uri="{FF2B5EF4-FFF2-40B4-BE49-F238E27FC236}">
                <a16:creationId xmlns:a16="http://schemas.microsoft.com/office/drawing/2014/main" id="{BAE96610-028F-49BD-A3F8-119CC26824BE}"/>
              </a:ext>
            </a:extLst>
          </p:cNvPr>
          <p:cNvSpPr>
            <a:spLocks noGrp="1"/>
          </p:cNvSpPr>
          <p:nvPr>
            <p:ph type="sldNum" sz="quarter" idx="12"/>
          </p:nvPr>
        </p:nvSpPr>
        <p:spPr/>
        <p:txBody>
          <a:bodyPr/>
          <a:lstStyle/>
          <a:p>
            <a:fld id="{3CCF00EA-7FEC-4848-8AE3-5B6199E0A559}" type="slidenum">
              <a:rPr lang="en-US" altLang="en-US" smtClean="0"/>
              <a:pPr/>
              <a:t>80</a:t>
            </a:fld>
            <a:endParaRPr lang="en-US" altLang="en-US"/>
          </a:p>
        </p:txBody>
      </p:sp>
      <p:graphicFrame>
        <p:nvGraphicFramePr>
          <p:cNvPr id="26629" name="Object 7"/>
          <p:cNvGraphicFramePr>
            <a:graphicFrameLocks noGrp="1" noChangeAspect="1"/>
          </p:cNvGraphicFramePr>
          <p:nvPr>
            <p:ph sz="quarter" idx="1"/>
          </p:nvPr>
        </p:nvGraphicFramePr>
        <p:xfrm>
          <a:off x="1079500" y="4059238"/>
          <a:ext cx="3063875" cy="1692275"/>
        </p:xfrm>
        <a:graphic>
          <a:graphicData uri="http://schemas.openxmlformats.org/presentationml/2006/ole">
            <mc:AlternateContent xmlns:mc="http://schemas.openxmlformats.org/markup-compatibility/2006">
              <mc:Choice xmlns:v="urn:schemas-microsoft-com:vml" Requires="v">
                <p:oleObj spid="_x0000_s7250" name="SmartDraw" r:id="rId4" imgW="3063240" imgH="1691640" progId="">
                  <p:embed/>
                </p:oleObj>
              </mc:Choice>
              <mc:Fallback>
                <p:oleObj name="SmartDraw" r:id="rId4" imgW="3063240" imgH="1691640" progId="">
                  <p:embed/>
                  <p:pic>
                    <p:nvPicPr>
                      <p:cNvPr id="26629" name="Object 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0" y="4059238"/>
                        <a:ext cx="3063875"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8" name="Object 4"/>
          <p:cNvGraphicFramePr>
            <a:graphicFrameLocks noGrp="1" noChangeAspect="1"/>
          </p:cNvGraphicFramePr>
          <p:nvPr>
            <p:ph sz="quarter" idx="2"/>
          </p:nvPr>
        </p:nvGraphicFramePr>
        <p:xfrm>
          <a:off x="1314450" y="1392238"/>
          <a:ext cx="3962400" cy="2189162"/>
        </p:xfrm>
        <a:graphic>
          <a:graphicData uri="http://schemas.openxmlformats.org/presentationml/2006/ole">
            <mc:AlternateContent xmlns:mc="http://schemas.openxmlformats.org/markup-compatibility/2006">
              <mc:Choice xmlns:v="urn:schemas-microsoft-com:vml" Requires="v">
                <p:oleObj spid="_x0000_s7251" name="SmartDraw" r:id="rId6" imgW="3063240" imgH="1691640" progId="">
                  <p:embed/>
                </p:oleObj>
              </mc:Choice>
              <mc:Fallback>
                <p:oleObj name="SmartDraw" r:id="rId6" imgW="3063240" imgH="1691640" progId="">
                  <p:embed/>
                  <p:pic>
                    <p:nvPicPr>
                      <p:cNvPr id="26628" name="Object 4"/>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4450" y="1392238"/>
                        <a:ext cx="3962400" cy="2189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0" name="Rectangle 9"/>
          <p:cNvSpPr>
            <a:spLocks noChangeArrowheads="1"/>
          </p:cNvSpPr>
          <p:nvPr/>
        </p:nvSpPr>
        <p:spPr bwMode="auto">
          <a:xfrm>
            <a:off x="6400800" y="1522414"/>
            <a:ext cx="36576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10000"/>
              </a:lnSpc>
            </a:pPr>
            <a:endParaRPr lang="en-US" altLang="en-US" sz="2400" dirty="0">
              <a:latin typeface="Calibri" panose="020F0502020204030204" pitchFamily="34" charset="0"/>
            </a:endParaRPr>
          </a:p>
        </p:txBody>
      </p:sp>
      <p:sp>
        <p:nvSpPr>
          <p:cNvPr id="7" name="Rectangle 3"/>
          <p:cNvSpPr txBox="1">
            <a:spLocks noChangeArrowheads="1"/>
          </p:cNvSpPr>
          <p:nvPr/>
        </p:nvSpPr>
        <p:spPr>
          <a:xfrm>
            <a:off x="5800725" y="2039935"/>
            <a:ext cx="5457825" cy="3379790"/>
          </a:xfrm>
          <a:prstGeom prst="rect">
            <a:avLst/>
          </a:prstGeom>
        </p:spPr>
        <p:txBody>
          <a:bodyPr vert="horz" lIns="91436" tIns="45718" rIns="91436" bIns="4571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0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18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1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9pPr>
          </a:lstStyle>
          <a:p>
            <a:pPr>
              <a:lnSpc>
                <a:spcPct val="110000"/>
              </a:lnSpc>
            </a:pPr>
            <a:r>
              <a:rPr lang="en-US" altLang="en-US" sz="2400" dirty="0">
                <a:latin typeface="+mj-lt"/>
              </a:rPr>
              <a:t>The two histograms shown in the left may have the same boxplot representation</a:t>
            </a:r>
          </a:p>
          <a:p>
            <a:pPr lvl="1">
              <a:lnSpc>
                <a:spcPct val="110000"/>
              </a:lnSpc>
            </a:pPr>
            <a:r>
              <a:rPr lang="en-US" altLang="en-US" dirty="0">
                <a:latin typeface="+mj-lt"/>
              </a:rPr>
              <a:t>The same values for: min, Q1, median, Q3, max</a:t>
            </a:r>
          </a:p>
          <a:p>
            <a:pPr>
              <a:lnSpc>
                <a:spcPct val="110000"/>
              </a:lnSpc>
            </a:pPr>
            <a:r>
              <a:rPr lang="en-US" altLang="en-US" sz="2400" dirty="0">
                <a:latin typeface="+mj-lt"/>
              </a:rPr>
              <a:t>But they have rather different data distributions</a:t>
            </a:r>
          </a:p>
        </p:txBody>
      </p:sp>
    </p:spTree>
    <p:extLst>
      <p:ext uri="{BB962C8B-B14F-4D97-AF65-F5344CB8AC3E}">
        <p14:creationId xmlns:p14="http://schemas.microsoft.com/office/powerpoint/2010/main" val="242659155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a:extLst>
              <a:ext uri="{FF2B5EF4-FFF2-40B4-BE49-F238E27FC236}">
                <a16:creationId xmlns:a16="http://schemas.microsoft.com/office/drawing/2014/main" id="{1A2778F3-0F7B-4743-A4DD-AD8248340C64}"/>
              </a:ext>
            </a:extLst>
          </p:cNvPr>
          <p:cNvSpPr>
            <a:spLocks noGrp="1" noChangeArrowheads="1"/>
          </p:cNvSpPr>
          <p:nvPr>
            <p:ph type="title"/>
          </p:nvPr>
        </p:nvSpPr>
        <p:spPr>
          <a:xfrm>
            <a:off x="106018" y="87623"/>
            <a:ext cx="9956800" cy="586753"/>
          </a:xfrm>
        </p:spPr>
        <p:txBody>
          <a:bodyPr/>
          <a:lstStyle/>
          <a:p>
            <a:pPr eaLnBrk="1" hangingPunct="1"/>
            <a:r>
              <a:rPr lang="en-US" altLang="en-US" dirty="0"/>
              <a:t>Quantile Plot</a:t>
            </a:r>
          </a:p>
        </p:txBody>
      </p:sp>
      <p:sp>
        <p:nvSpPr>
          <p:cNvPr id="24581" name="Rectangle 3">
            <a:extLst>
              <a:ext uri="{FF2B5EF4-FFF2-40B4-BE49-F238E27FC236}">
                <a16:creationId xmlns:a16="http://schemas.microsoft.com/office/drawing/2014/main" id="{12E01064-7AFE-4612-9A60-BEA5153ADA3E}"/>
              </a:ext>
            </a:extLst>
          </p:cNvPr>
          <p:cNvSpPr>
            <a:spLocks noGrp="1" noChangeArrowheads="1"/>
          </p:cNvSpPr>
          <p:nvPr>
            <p:ph sz="quarter" idx="1"/>
          </p:nvPr>
        </p:nvSpPr>
        <p:spPr>
          <a:xfrm>
            <a:off x="248478" y="950913"/>
            <a:ext cx="10679043" cy="2478087"/>
          </a:xfrm>
        </p:spPr>
        <p:txBody>
          <a:bodyPr/>
          <a:lstStyle/>
          <a:p>
            <a:pPr eaLnBrk="1" hangingPunct="1">
              <a:lnSpc>
                <a:spcPct val="90000"/>
              </a:lnSpc>
            </a:pPr>
            <a:r>
              <a:rPr lang="en-US" altLang="en-US" sz="2400" dirty="0"/>
              <a:t>Displays all of the data (allowing the user to assess both the overall behavior and unusual occurrences)</a:t>
            </a:r>
          </a:p>
          <a:p>
            <a:pPr eaLnBrk="1" hangingPunct="1">
              <a:lnSpc>
                <a:spcPct val="90000"/>
              </a:lnSpc>
            </a:pPr>
            <a:r>
              <a:rPr lang="en-US" altLang="en-US" sz="2400" dirty="0"/>
              <a:t>Plots </a:t>
            </a:r>
            <a:r>
              <a:rPr lang="en-US" altLang="en-US" sz="2400" b="1" dirty="0"/>
              <a:t>quantile</a:t>
            </a:r>
            <a:r>
              <a:rPr lang="en-US" altLang="en-US" sz="2400" dirty="0"/>
              <a:t> information</a:t>
            </a:r>
          </a:p>
          <a:p>
            <a:pPr lvl="1" eaLnBrk="1" hangingPunct="1">
              <a:lnSpc>
                <a:spcPct val="90000"/>
              </a:lnSpc>
            </a:pPr>
            <a:r>
              <a:rPr lang="en-US" altLang="en-US" sz="2400" dirty="0"/>
              <a:t>For a data </a:t>
            </a:r>
            <a:r>
              <a:rPr lang="en-US" altLang="en-US" sz="2400" i="1" dirty="0"/>
              <a:t>x</a:t>
            </a:r>
            <a:r>
              <a:rPr lang="en-US" altLang="en-US" sz="2400" i="1" baseline="-25000" dirty="0"/>
              <a:t>i</a:t>
            </a:r>
            <a:r>
              <a:rPr lang="en-US" altLang="en-US" sz="2400" i="1" dirty="0"/>
              <a:t> </a:t>
            </a:r>
            <a:r>
              <a:rPr lang="en-US" altLang="en-US" sz="2400" dirty="0"/>
              <a:t>data sorted in increasing order, </a:t>
            </a:r>
            <a:r>
              <a:rPr lang="en-US" altLang="en-US" sz="2400" i="1" dirty="0"/>
              <a:t>f</a:t>
            </a:r>
            <a:r>
              <a:rPr lang="en-US" altLang="en-US" sz="2400" i="1" baseline="-25000" dirty="0"/>
              <a:t>i</a:t>
            </a:r>
            <a:r>
              <a:rPr lang="en-US" altLang="en-US" sz="2400" i="1" dirty="0"/>
              <a:t> </a:t>
            </a:r>
            <a:r>
              <a:rPr lang="en-US" altLang="en-US" sz="2400" dirty="0"/>
              <a:t>indicates that approximately 100 </a:t>
            </a:r>
            <a:r>
              <a:rPr lang="en-US" altLang="en-US" sz="2400" i="1" dirty="0"/>
              <a:t>f</a:t>
            </a:r>
            <a:r>
              <a:rPr lang="en-US" altLang="en-US" sz="2400" i="1" baseline="-25000" dirty="0"/>
              <a:t>i</a:t>
            </a:r>
            <a:r>
              <a:rPr lang="en-US" altLang="en-US" sz="2400" dirty="0"/>
              <a:t>% of the data are below or equal to the value </a:t>
            </a:r>
            <a:r>
              <a:rPr lang="en-US" altLang="en-US" sz="2400" i="1" dirty="0"/>
              <a:t>x</a:t>
            </a:r>
            <a:r>
              <a:rPr lang="en-US" altLang="en-US" sz="2400" i="1" baseline="-25000" dirty="0"/>
              <a:t>i</a:t>
            </a:r>
          </a:p>
        </p:txBody>
      </p:sp>
      <p:sp>
        <p:nvSpPr>
          <p:cNvPr id="2" name="Slide Number Placeholder 1">
            <a:extLst>
              <a:ext uri="{FF2B5EF4-FFF2-40B4-BE49-F238E27FC236}">
                <a16:creationId xmlns:a16="http://schemas.microsoft.com/office/drawing/2014/main" id="{7888E813-0582-42F2-B455-EC9DCCDAF3CA}"/>
              </a:ext>
            </a:extLst>
          </p:cNvPr>
          <p:cNvSpPr>
            <a:spLocks noGrp="1"/>
          </p:cNvSpPr>
          <p:nvPr>
            <p:ph type="sldNum" sz="quarter" idx="15"/>
          </p:nvPr>
        </p:nvSpPr>
        <p:spPr/>
        <p:txBody>
          <a:bodyPr/>
          <a:lstStyle/>
          <a:p>
            <a:fld id="{B6F15528-21DE-4FAA-801E-634DDDAF4B2B}" type="slidenum">
              <a:rPr lang="en-US" smtClean="0"/>
              <a:pPr/>
              <a:t>81</a:t>
            </a:fld>
            <a:endParaRPr lang="en-US"/>
          </a:p>
        </p:txBody>
      </p:sp>
      <p:pic>
        <p:nvPicPr>
          <p:cNvPr id="24582" name="Picture 8">
            <a:extLst>
              <a:ext uri="{FF2B5EF4-FFF2-40B4-BE49-F238E27FC236}">
                <a16:creationId xmlns:a16="http://schemas.microsoft.com/office/drawing/2014/main" id="{94DC88AA-3F3B-48BE-8CF4-A1711C790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922" y="3221038"/>
            <a:ext cx="6400800" cy="325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125519B7-A969-4940-8CE9-1CC684205B47}"/>
              </a:ext>
            </a:extLst>
          </p:cNvPr>
          <p:cNvSpPr>
            <a:spLocks noGrp="1" noChangeArrowheads="1"/>
          </p:cNvSpPr>
          <p:nvPr>
            <p:ph type="title"/>
          </p:nvPr>
        </p:nvSpPr>
        <p:spPr>
          <a:xfrm>
            <a:off x="609600" y="274638"/>
            <a:ext cx="9956800" cy="639762"/>
          </a:xfrm>
        </p:spPr>
        <p:txBody>
          <a:bodyPr/>
          <a:lstStyle/>
          <a:p>
            <a:pPr eaLnBrk="1" hangingPunct="1"/>
            <a:r>
              <a:rPr lang="en-US" altLang="en-US" dirty="0"/>
              <a:t>Quantile-Quantile (Q-Q) Plot</a:t>
            </a:r>
          </a:p>
        </p:txBody>
      </p:sp>
      <p:sp>
        <p:nvSpPr>
          <p:cNvPr id="25604" name="Rectangle 3">
            <a:extLst>
              <a:ext uri="{FF2B5EF4-FFF2-40B4-BE49-F238E27FC236}">
                <a16:creationId xmlns:a16="http://schemas.microsoft.com/office/drawing/2014/main" id="{7E75FD3B-BB75-4CEB-AB92-5E3611264DAD}"/>
              </a:ext>
            </a:extLst>
          </p:cNvPr>
          <p:cNvSpPr>
            <a:spLocks noGrp="1" noChangeArrowheads="1"/>
          </p:cNvSpPr>
          <p:nvPr>
            <p:ph sz="quarter" idx="1"/>
          </p:nvPr>
        </p:nvSpPr>
        <p:spPr>
          <a:xfrm>
            <a:off x="437322" y="1219200"/>
            <a:ext cx="10566400" cy="1905000"/>
          </a:xfrm>
        </p:spPr>
        <p:txBody>
          <a:bodyPr/>
          <a:lstStyle/>
          <a:p>
            <a:pPr algn="just" eaLnBrk="1" hangingPunct="1">
              <a:lnSpc>
                <a:spcPct val="90000"/>
              </a:lnSpc>
            </a:pPr>
            <a:r>
              <a:rPr lang="en-US" altLang="en-US" sz="2000" dirty="0"/>
              <a:t>Graphs the quantiles of one univariate distribution against the corresponding quantiles of another</a:t>
            </a:r>
          </a:p>
          <a:p>
            <a:pPr eaLnBrk="1" hangingPunct="1">
              <a:lnSpc>
                <a:spcPct val="90000"/>
              </a:lnSpc>
            </a:pPr>
            <a:r>
              <a:rPr lang="en-US" altLang="en-US" sz="2000" dirty="0"/>
              <a:t>View: Is there is a shift in going from one distribution to another?</a:t>
            </a:r>
          </a:p>
          <a:p>
            <a:pPr algn="just" eaLnBrk="1" hangingPunct="1">
              <a:lnSpc>
                <a:spcPct val="90000"/>
              </a:lnSpc>
            </a:pPr>
            <a:r>
              <a:rPr lang="en-US" altLang="en-US" sz="2000" dirty="0"/>
              <a:t>Example shows unit price of items sold at Branch 1 vs. Branch 2 for each quantile.  Unit prices of items sold at Branch 1 tend to be lower than those at Branch 2.</a:t>
            </a:r>
          </a:p>
        </p:txBody>
      </p:sp>
      <p:sp>
        <p:nvSpPr>
          <p:cNvPr id="25602" name="Slide Number Placeholder 5">
            <a:extLst>
              <a:ext uri="{FF2B5EF4-FFF2-40B4-BE49-F238E27FC236}">
                <a16:creationId xmlns:a16="http://schemas.microsoft.com/office/drawing/2014/main" id="{E6E5B056-0959-409F-8DF8-CB8253F39F79}"/>
              </a:ext>
            </a:extLst>
          </p:cNvPr>
          <p:cNvSpPr>
            <a:spLocks noGrp="1"/>
          </p:cNvSpPr>
          <p:nvPr>
            <p:ph type="sldNum" sz="quarter" idx="15"/>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fld id="{8A2314A8-2E53-4FD6-A4C7-B079EF2F1D37}" type="slidenum">
              <a:rPr lang="en-US" altLang="en-US" smtClean="0"/>
              <a:pPr eaLnBrk="1" hangingPunct="1"/>
              <a:t>82</a:t>
            </a:fld>
            <a:endParaRPr lang="en-US" altLang="en-US" sz="1200"/>
          </a:p>
        </p:txBody>
      </p:sp>
      <p:pic>
        <p:nvPicPr>
          <p:cNvPr id="25605" name="Picture 8">
            <a:extLst>
              <a:ext uri="{FF2B5EF4-FFF2-40B4-BE49-F238E27FC236}">
                <a16:creationId xmlns:a16="http://schemas.microsoft.com/office/drawing/2014/main" id="{46119B49-672F-4ED6-9AFB-FB3285957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676" y="3136900"/>
            <a:ext cx="6029325"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914400" y="152400"/>
            <a:ext cx="10363200" cy="609600"/>
          </a:xfrm>
          <a:prstGeom prst="rect">
            <a:avLst/>
          </a:prstGeom>
          <a:noFill/>
          <a:ln w="9525">
            <a:noFill/>
            <a:miter lim="800000"/>
            <a:headEnd/>
            <a:tailEnd/>
          </a:ln>
          <a:effectLst/>
        </p:spPr>
        <p:txBody>
          <a:bodyPr anchor="ctr"/>
          <a:lstStyle/>
          <a:p>
            <a:pPr algn="ctr">
              <a:defRPr/>
            </a:pPr>
            <a:endParaRPr lang="en-US" sz="4400" u="sng" kern="0" dirty="0">
              <a:solidFill>
                <a:schemeClr val="tx2"/>
              </a:solidFill>
              <a:latin typeface="+mj-lt"/>
              <a:ea typeface="+mj-ea"/>
              <a:cs typeface="+mj-cs"/>
            </a:endParaRPr>
          </a:p>
        </p:txBody>
      </p:sp>
      <p:sp>
        <p:nvSpPr>
          <p:cNvPr id="44035" name="Rectangle 3"/>
          <p:cNvSpPr>
            <a:spLocks noChangeArrowheads="1"/>
          </p:cNvSpPr>
          <p:nvPr/>
        </p:nvSpPr>
        <p:spPr bwMode="auto">
          <a:xfrm>
            <a:off x="1524001" y="2667000"/>
            <a:ext cx="758092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en-US" sz="4400" b="1" u="sng" dirty="0">
                <a:latin typeface="+mn-lt"/>
              </a:rPr>
              <a:t>Exploring Bivariate Data</a:t>
            </a:r>
          </a:p>
        </p:txBody>
      </p:sp>
      <p:sp>
        <p:nvSpPr>
          <p:cNvPr id="2" name="Slide Number Placeholder 1">
            <a:extLst>
              <a:ext uri="{FF2B5EF4-FFF2-40B4-BE49-F238E27FC236}">
                <a16:creationId xmlns:a16="http://schemas.microsoft.com/office/drawing/2014/main" id="{35126739-BE47-49A9-9878-95206AF7EB09}"/>
              </a:ext>
            </a:extLst>
          </p:cNvPr>
          <p:cNvSpPr>
            <a:spLocks noGrp="1"/>
          </p:cNvSpPr>
          <p:nvPr>
            <p:ph type="sldNum" sz="quarter" idx="15"/>
          </p:nvPr>
        </p:nvSpPr>
        <p:spPr/>
        <p:txBody>
          <a:bodyPr/>
          <a:lstStyle/>
          <a:p>
            <a:fld id="{B6F15528-21DE-4FAA-801E-634DDDAF4B2B}" type="slidenum">
              <a:rPr lang="en-US" smtClean="0"/>
              <a:pPr/>
              <a:t>83</a:t>
            </a:fld>
            <a:endParaRPr lang="en-US"/>
          </a:p>
        </p:txBody>
      </p:sp>
    </p:spTree>
    <p:extLst>
      <p:ext uri="{BB962C8B-B14F-4D97-AF65-F5344CB8AC3E}">
        <p14:creationId xmlns:p14="http://schemas.microsoft.com/office/powerpoint/2010/main" val="3275997912"/>
      </p:ext>
    </p:extLst>
  </p:cSld>
  <p:clrMapOvr>
    <a:masterClrMapping/>
  </p:clrMapOvr>
  <p:transition>
    <p:zoom dir="in"/>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26"/>
          <p:cNvSpPr>
            <a:spLocks noGrp="1" noChangeArrowheads="1"/>
          </p:cNvSpPr>
          <p:nvPr>
            <p:ph type="title"/>
          </p:nvPr>
        </p:nvSpPr>
        <p:spPr>
          <a:xfrm>
            <a:off x="406400" y="397566"/>
            <a:ext cx="10363200" cy="463826"/>
          </a:xfrm>
        </p:spPr>
        <p:txBody>
          <a:bodyPr>
            <a:noAutofit/>
          </a:bodyPr>
          <a:lstStyle/>
          <a:p>
            <a:pPr eaLnBrk="1" hangingPunct="1"/>
            <a:r>
              <a:rPr lang="en-US" altLang="en-US" sz="4000" u="sng" dirty="0"/>
              <a:t>Scatter plot</a:t>
            </a:r>
          </a:p>
        </p:txBody>
      </p:sp>
      <p:sp>
        <p:nvSpPr>
          <p:cNvPr id="45059" name="Rectangle 1027"/>
          <p:cNvSpPr>
            <a:spLocks noGrp="1" noChangeArrowheads="1"/>
          </p:cNvSpPr>
          <p:nvPr>
            <p:ph sz="quarter" idx="1"/>
          </p:nvPr>
        </p:nvSpPr>
        <p:spPr>
          <a:xfrm>
            <a:off x="406400" y="1563914"/>
            <a:ext cx="11176000" cy="1955800"/>
          </a:xfrm>
        </p:spPr>
        <p:txBody>
          <a:bodyPr>
            <a:normAutofit lnSpcReduction="10000"/>
          </a:bodyPr>
          <a:lstStyle/>
          <a:p>
            <a:pPr algn="just"/>
            <a:r>
              <a:rPr lang="en-US" altLang="en-US" sz="2400" dirty="0"/>
              <a:t>A scatter plot - effective graphical methods for determining if there appears to be a relationship, pattern, or trend </a:t>
            </a:r>
            <a:r>
              <a:rPr lang="en-US" altLang="en-US" sz="2400" u="sng" dirty="0"/>
              <a:t>between two numeric attributes.</a:t>
            </a:r>
          </a:p>
          <a:p>
            <a:pPr algn="just" eaLnBrk="1" hangingPunct="1"/>
            <a:r>
              <a:rPr lang="en-US" altLang="en-US" sz="2400" dirty="0"/>
              <a:t>Provides a first look at bivariate data to see clusters of points, outliers, </a:t>
            </a:r>
            <a:r>
              <a:rPr lang="en-US" altLang="en-US" sz="2400" dirty="0" err="1"/>
              <a:t>etc</a:t>
            </a:r>
            <a:endParaRPr lang="en-US" altLang="en-US" sz="2400" dirty="0"/>
          </a:p>
          <a:p>
            <a:pPr algn="just" eaLnBrk="1" hangingPunct="1"/>
            <a:r>
              <a:rPr lang="en-US" altLang="en-US" sz="2400" dirty="0"/>
              <a:t>Each pair of values is treated as a pair of coordinates and plotted as points in the plane</a:t>
            </a:r>
          </a:p>
        </p:txBody>
      </p:sp>
      <p:sp>
        <p:nvSpPr>
          <p:cNvPr id="2" name="Slide Number Placeholder 1">
            <a:extLst>
              <a:ext uri="{FF2B5EF4-FFF2-40B4-BE49-F238E27FC236}">
                <a16:creationId xmlns:a16="http://schemas.microsoft.com/office/drawing/2014/main" id="{514A4535-31D0-4BA1-8CC1-EBF72B47BC8C}"/>
              </a:ext>
            </a:extLst>
          </p:cNvPr>
          <p:cNvSpPr>
            <a:spLocks noGrp="1"/>
          </p:cNvSpPr>
          <p:nvPr>
            <p:ph type="sldNum" sz="quarter" idx="15"/>
          </p:nvPr>
        </p:nvSpPr>
        <p:spPr/>
        <p:txBody>
          <a:bodyPr/>
          <a:lstStyle/>
          <a:p>
            <a:fld id="{B6F15528-21DE-4FAA-801E-634DDDAF4B2B}" type="slidenum">
              <a:rPr lang="en-US" smtClean="0"/>
              <a:pPr/>
              <a:t>84</a:t>
            </a:fld>
            <a:endParaRPr lang="en-US"/>
          </a:p>
        </p:txBody>
      </p:sp>
      <p:pic>
        <p:nvPicPr>
          <p:cNvPr id="45060"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114800"/>
            <a:ext cx="7112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14711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Image result for scatter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7523" y="2188060"/>
            <a:ext cx="6214877" cy="4015410"/>
          </a:xfrm>
          <a:prstGeom prst="rect">
            <a:avLst/>
          </a:prstGeom>
          <a:noFill/>
          <a:extLst>
            <a:ext uri="{909E8E84-426E-40DD-AFC4-6F175D3DCCD1}">
              <a14:hiddenFill xmlns:a14="http://schemas.microsoft.com/office/drawing/2010/main">
                <a:solidFill>
                  <a:srgbClr val="FFFFFF"/>
                </a:solidFill>
              </a14:hiddenFill>
            </a:ext>
          </a:extLst>
        </p:spPr>
      </p:pic>
      <p:sp>
        <p:nvSpPr>
          <p:cNvPr id="29699" name="Rectangle 1026"/>
          <p:cNvSpPr>
            <a:spLocks noGrp="1" noChangeArrowheads="1"/>
          </p:cNvSpPr>
          <p:nvPr>
            <p:ph type="title"/>
          </p:nvPr>
        </p:nvSpPr>
        <p:spPr>
          <a:xfrm>
            <a:off x="571500" y="145365"/>
            <a:ext cx="9956800" cy="732527"/>
          </a:xfrm>
        </p:spPr>
        <p:txBody>
          <a:bodyPr>
            <a:normAutofit/>
          </a:bodyPr>
          <a:lstStyle/>
          <a:p>
            <a:pPr eaLnBrk="1" hangingPunct="1"/>
            <a:r>
              <a:rPr lang="en-US" altLang="en-US" sz="3600" dirty="0"/>
              <a:t>Scatter plot</a:t>
            </a:r>
          </a:p>
        </p:txBody>
      </p:sp>
      <p:sp>
        <p:nvSpPr>
          <p:cNvPr id="29700" name="Rectangle 1027"/>
          <p:cNvSpPr>
            <a:spLocks noGrp="1" noChangeArrowheads="1"/>
          </p:cNvSpPr>
          <p:nvPr>
            <p:ph sz="quarter" idx="1"/>
          </p:nvPr>
        </p:nvSpPr>
        <p:spPr>
          <a:xfrm>
            <a:off x="571500" y="877892"/>
            <a:ext cx="10972800" cy="1779588"/>
          </a:xfrm>
        </p:spPr>
        <p:txBody>
          <a:bodyPr/>
          <a:lstStyle/>
          <a:p>
            <a:pPr eaLnBrk="1" hangingPunct="1"/>
            <a:r>
              <a:rPr lang="en-US" altLang="en-US" sz="2400" dirty="0"/>
              <a:t>Provides a first look at bivariate data to see clusters of points, outliers, etc.</a:t>
            </a:r>
          </a:p>
          <a:p>
            <a:pPr eaLnBrk="1" hangingPunct="1"/>
            <a:r>
              <a:rPr lang="en-US" altLang="en-US" sz="2400" dirty="0"/>
              <a:t>Each pair of values is treated as a pair of coordinates and plotted as points in the plane</a:t>
            </a:r>
          </a:p>
        </p:txBody>
      </p:sp>
      <p:sp>
        <p:nvSpPr>
          <p:cNvPr id="2" name="Slide Number Placeholder 1">
            <a:extLst>
              <a:ext uri="{FF2B5EF4-FFF2-40B4-BE49-F238E27FC236}">
                <a16:creationId xmlns:a16="http://schemas.microsoft.com/office/drawing/2014/main" id="{B27F9EEC-76C3-46C0-A987-44E137F095C6}"/>
              </a:ext>
            </a:extLst>
          </p:cNvPr>
          <p:cNvSpPr>
            <a:spLocks noGrp="1"/>
          </p:cNvSpPr>
          <p:nvPr>
            <p:ph type="sldNum" sz="quarter" idx="15"/>
          </p:nvPr>
        </p:nvSpPr>
        <p:spPr/>
        <p:txBody>
          <a:bodyPr/>
          <a:lstStyle/>
          <a:p>
            <a:fld id="{B6F15528-21DE-4FAA-801E-634DDDAF4B2B}" type="slidenum">
              <a:rPr lang="en-US" smtClean="0"/>
              <a:pPr/>
              <a:t>85</a:t>
            </a:fld>
            <a:endParaRPr lang="en-US"/>
          </a:p>
        </p:txBody>
      </p:sp>
      <p:pic>
        <p:nvPicPr>
          <p:cNvPr id="2970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535" y="3112915"/>
            <a:ext cx="5217843" cy="28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979769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619125" y="209550"/>
            <a:ext cx="10972800" cy="857250"/>
          </a:xfrm>
          <a:noFill/>
        </p:spPr>
        <p:txBody>
          <a:bodyPr vert="horz" lIns="92075" tIns="46038" rIns="92075" bIns="46038" rtlCol="0" anchor="ctr">
            <a:normAutofit/>
          </a:bodyPr>
          <a:lstStyle/>
          <a:p>
            <a:pPr eaLnBrk="1" hangingPunct="1"/>
            <a:r>
              <a:rPr lang="en-US" altLang="en-US" dirty="0"/>
              <a:t>Positively and Negatively Correlated Data</a:t>
            </a:r>
          </a:p>
        </p:txBody>
      </p:sp>
      <p:sp>
        <p:nvSpPr>
          <p:cNvPr id="30724" name="Rectangle 3"/>
          <p:cNvSpPr>
            <a:spLocks noGrp="1" noChangeArrowheads="1"/>
          </p:cNvSpPr>
          <p:nvPr>
            <p:ph sz="quarter" idx="1"/>
          </p:nvPr>
        </p:nvSpPr>
        <p:spPr>
          <a:xfrm>
            <a:off x="6562724" y="4437062"/>
            <a:ext cx="4676775" cy="2116138"/>
          </a:xfrm>
          <a:noFill/>
        </p:spPr>
        <p:txBody>
          <a:bodyPr vert="horz" lIns="92075" tIns="46038" rIns="92075" bIns="46038" rtlCol="0">
            <a:noAutofit/>
          </a:bodyPr>
          <a:lstStyle/>
          <a:p>
            <a:pPr eaLnBrk="1" hangingPunct="1">
              <a:lnSpc>
                <a:spcPct val="140000"/>
              </a:lnSpc>
            </a:pPr>
            <a:r>
              <a:rPr lang="en-US" altLang="en-US" sz="2400" dirty="0"/>
              <a:t>The left half fragment is positively correlated</a:t>
            </a:r>
          </a:p>
          <a:p>
            <a:pPr eaLnBrk="1" hangingPunct="1">
              <a:lnSpc>
                <a:spcPct val="140000"/>
              </a:lnSpc>
            </a:pPr>
            <a:r>
              <a:rPr lang="en-US" altLang="en-US" sz="2400" dirty="0"/>
              <a:t>The right half is negative correlated</a:t>
            </a:r>
            <a:endParaRPr lang="en-US" altLang="en-US" sz="2400" dirty="0">
              <a:solidFill>
                <a:schemeClr val="hlink"/>
              </a:solidFill>
            </a:endParaRPr>
          </a:p>
        </p:txBody>
      </p:sp>
      <p:sp>
        <p:nvSpPr>
          <p:cNvPr id="3" name="Slide Number Placeholder 2">
            <a:extLst>
              <a:ext uri="{FF2B5EF4-FFF2-40B4-BE49-F238E27FC236}">
                <a16:creationId xmlns:a16="http://schemas.microsoft.com/office/drawing/2014/main" id="{1D7BB1F8-F842-4BFA-9876-4B26417D0E7E}"/>
              </a:ext>
            </a:extLst>
          </p:cNvPr>
          <p:cNvSpPr>
            <a:spLocks noGrp="1"/>
          </p:cNvSpPr>
          <p:nvPr>
            <p:ph type="sldNum" sz="quarter" idx="15"/>
          </p:nvPr>
        </p:nvSpPr>
        <p:spPr/>
        <p:txBody>
          <a:bodyPr/>
          <a:lstStyle/>
          <a:p>
            <a:fld id="{B6F15528-21DE-4FAA-801E-634DDDAF4B2B}" type="slidenum">
              <a:rPr lang="en-US" smtClean="0"/>
              <a:pPr/>
              <a:t>86</a:t>
            </a:fld>
            <a:endParaRPr lang="en-US"/>
          </a:p>
        </p:txBody>
      </p:sp>
      <p:pic>
        <p:nvPicPr>
          <p:cNvPr id="30725" name="Picture 4" descr="ha02corre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95400"/>
            <a:ext cx="33655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5" descr="ha02correl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219200"/>
            <a:ext cx="3810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6" descr="fig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114800"/>
            <a:ext cx="3505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a:xfrm>
            <a:off x="5715000" y="5076825"/>
            <a:ext cx="60960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90518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2"/>
          <p:cNvSpPr>
            <a:spLocks noGrp="1" noChangeArrowheads="1"/>
          </p:cNvSpPr>
          <p:nvPr>
            <p:ph type="title" sz="quarter"/>
          </p:nvPr>
        </p:nvSpPr>
        <p:spPr/>
        <p:txBody>
          <a:bodyPr>
            <a:normAutofit fontScale="90000"/>
          </a:bodyPr>
          <a:lstStyle/>
          <a:p>
            <a:pPr eaLnBrk="1" hangingPunct="1"/>
            <a:r>
              <a:rPr lang="en-US" altLang="en-US" sz="3200" dirty="0"/>
              <a:t> </a:t>
            </a:r>
            <a:r>
              <a:rPr lang="en-US" altLang="en-US" sz="4900" dirty="0"/>
              <a:t>Uncorrelated Data</a:t>
            </a:r>
          </a:p>
        </p:txBody>
      </p:sp>
      <p:pic>
        <p:nvPicPr>
          <p:cNvPr id="31748" name="Picture 4" descr="fig18-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tretch>
            <a:fillRect/>
          </a:stretch>
        </p:blipFill>
        <p:spPr>
          <a:xfrm>
            <a:off x="8241374" y="2171700"/>
            <a:ext cx="3006782" cy="2514600"/>
          </a:xfrm>
          <a:noFill/>
        </p:spPr>
      </p:pic>
      <p:pic>
        <p:nvPicPr>
          <p:cNvPr id="31749" name="Picture 5" descr="fig18-3"/>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384312" y="2129182"/>
            <a:ext cx="3585180" cy="3030331"/>
          </a:xfrm>
          <a:noFill/>
        </p:spPr>
      </p:pic>
      <p:pic>
        <p:nvPicPr>
          <p:cNvPr id="31747" name="Picture 3" descr="fig18-1"/>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3969492" y="1668118"/>
            <a:ext cx="4038600" cy="3733800"/>
          </a:xfrm>
          <a:noFill/>
        </p:spPr>
      </p:pic>
      <p:sp>
        <p:nvSpPr>
          <p:cNvPr id="2" name="Slide Number Placeholder 1">
            <a:extLst>
              <a:ext uri="{FF2B5EF4-FFF2-40B4-BE49-F238E27FC236}">
                <a16:creationId xmlns:a16="http://schemas.microsoft.com/office/drawing/2014/main" id="{3AF7427A-8976-458C-852E-26FADE00F6C9}"/>
              </a:ext>
            </a:extLst>
          </p:cNvPr>
          <p:cNvSpPr>
            <a:spLocks noGrp="1"/>
          </p:cNvSpPr>
          <p:nvPr>
            <p:ph type="sldNum" sz="quarter" idx="10"/>
          </p:nvPr>
        </p:nvSpPr>
        <p:spPr/>
        <p:txBody>
          <a:bodyPr/>
          <a:lstStyle/>
          <a:p>
            <a:fld id="{04F52F42-01D7-4758-AD42-3F87F929CD2D}" type="slidenum">
              <a:rPr lang="en-US" altLang="en-US" smtClean="0"/>
              <a:pPr/>
              <a:t>87</a:t>
            </a:fld>
            <a:endParaRPr lang="en-US" altLang="en-US"/>
          </a:p>
        </p:txBody>
      </p:sp>
    </p:spTree>
    <p:extLst>
      <p:ext uri="{BB962C8B-B14F-4D97-AF65-F5344CB8AC3E}">
        <p14:creationId xmlns:p14="http://schemas.microsoft.com/office/powerpoint/2010/main" val="859033763"/>
      </p:ext>
    </p:extLst>
  </p:cSld>
  <p:clrMapOvr>
    <a:masterClrMapping/>
  </p:clrMapOvr>
  <p:transition>
    <p:zo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normAutofit/>
          </a:bodyPr>
          <a:lstStyle/>
          <a:p>
            <a:pPr eaLnBrk="1" hangingPunct="1"/>
            <a:r>
              <a:rPr lang="en-US" altLang="en-US" b="1" dirty="0">
                <a:solidFill>
                  <a:schemeClr val="tx1"/>
                </a:solidFill>
                <a:latin typeface="Calibri" panose="020F0502020204030204" pitchFamily="34" charset="0"/>
                <a:cs typeface="Calibri" panose="020F0502020204030204" pitchFamily="34" charset="0"/>
              </a:rPr>
              <a:t>Data Objects</a:t>
            </a:r>
          </a:p>
        </p:txBody>
      </p:sp>
      <p:sp>
        <p:nvSpPr>
          <p:cNvPr id="11268" name="Rectangle 3"/>
          <p:cNvSpPr>
            <a:spLocks noGrp="1" noChangeArrowheads="1"/>
          </p:cNvSpPr>
          <p:nvPr>
            <p:ph sz="quarter" idx="1"/>
          </p:nvPr>
        </p:nvSpPr>
        <p:spPr>
          <a:xfrm>
            <a:off x="609600" y="1600200"/>
            <a:ext cx="11092070" cy="4873752"/>
          </a:xfrm>
        </p:spPr>
        <p:txBody>
          <a:bodyPr>
            <a:normAutofit/>
          </a:bodyPr>
          <a:lstStyle/>
          <a:p>
            <a:pPr eaLnBrk="1" hangingPunct="1">
              <a:lnSpc>
                <a:spcPct val="120000"/>
              </a:lnSpc>
            </a:pPr>
            <a:r>
              <a:rPr lang="en-US" altLang="en-US" sz="2400" dirty="0">
                <a:latin typeface="Calibri" panose="020F0502020204030204" pitchFamily="34" charset="0"/>
                <a:cs typeface="Calibri" panose="020F0502020204030204" pitchFamily="34" charset="0"/>
              </a:rPr>
              <a:t>Data sets are made up of </a:t>
            </a:r>
            <a:r>
              <a:rPr lang="en-US" altLang="en-US" b="1" dirty="0">
                <a:latin typeface="Calibri" panose="020F0502020204030204" pitchFamily="34" charset="0"/>
                <a:cs typeface="Calibri" panose="020F0502020204030204" pitchFamily="34" charset="0"/>
              </a:rPr>
              <a:t>data objects</a:t>
            </a:r>
          </a:p>
          <a:p>
            <a:pPr eaLnBrk="1" hangingPunct="1">
              <a:lnSpc>
                <a:spcPct val="120000"/>
              </a:lnSpc>
            </a:pPr>
            <a:r>
              <a:rPr lang="en-US" altLang="en-US" sz="2400" dirty="0">
                <a:latin typeface="Calibri" panose="020F0502020204030204" pitchFamily="34" charset="0"/>
                <a:cs typeface="Calibri" panose="020F0502020204030204" pitchFamily="34" charset="0"/>
              </a:rPr>
              <a:t>A </a:t>
            </a:r>
            <a:r>
              <a:rPr lang="en-US" altLang="en-US" sz="2400" b="1" dirty="0">
                <a:latin typeface="Calibri" panose="020F0502020204030204" pitchFamily="34" charset="0"/>
                <a:cs typeface="Calibri" panose="020F0502020204030204" pitchFamily="34" charset="0"/>
              </a:rPr>
              <a:t>data object</a:t>
            </a:r>
            <a:r>
              <a:rPr lang="en-US" altLang="en-US" sz="2400" dirty="0">
                <a:latin typeface="Calibri" panose="020F0502020204030204" pitchFamily="34" charset="0"/>
                <a:cs typeface="Calibri" panose="020F0502020204030204" pitchFamily="34" charset="0"/>
              </a:rPr>
              <a:t> represents an entity</a:t>
            </a:r>
          </a:p>
          <a:p>
            <a:pPr eaLnBrk="1" hangingPunct="1">
              <a:lnSpc>
                <a:spcPct val="120000"/>
              </a:lnSpc>
            </a:pPr>
            <a:r>
              <a:rPr lang="en-US" altLang="en-US" sz="2400" dirty="0">
                <a:latin typeface="Calibri" panose="020F0502020204030204" pitchFamily="34" charset="0"/>
                <a:cs typeface="Calibri" panose="020F0502020204030204" pitchFamily="34" charset="0"/>
              </a:rPr>
              <a:t>Examples: </a:t>
            </a:r>
          </a:p>
          <a:p>
            <a:pPr lvl="1" eaLnBrk="1" hangingPunct="1">
              <a:lnSpc>
                <a:spcPct val="120000"/>
              </a:lnSpc>
            </a:pPr>
            <a:r>
              <a:rPr lang="en-US" altLang="en-US" sz="2400" b="1" dirty="0">
                <a:solidFill>
                  <a:srgbClr val="FF0000"/>
                </a:solidFill>
                <a:latin typeface="Calibri" panose="020F0502020204030204" pitchFamily="34" charset="0"/>
                <a:cs typeface="Calibri" panose="020F0502020204030204" pitchFamily="34" charset="0"/>
              </a:rPr>
              <a:t>sales database:  customers, store items, sales</a:t>
            </a:r>
          </a:p>
          <a:p>
            <a:pPr lvl="1" eaLnBrk="1" hangingPunct="1">
              <a:lnSpc>
                <a:spcPct val="120000"/>
              </a:lnSpc>
            </a:pPr>
            <a:r>
              <a:rPr lang="en-US" altLang="en-US" sz="2400" b="1" dirty="0">
                <a:solidFill>
                  <a:srgbClr val="FF0000"/>
                </a:solidFill>
                <a:latin typeface="Calibri" panose="020F0502020204030204" pitchFamily="34" charset="0"/>
                <a:cs typeface="Calibri" panose="020F0502020204030204" pitchFamily="34" charset="0"/>
              </a:rPr>
              <a:t>medical database: patients, treatments</a:t>
            </a:r>
          </a:p>
          <a:p>
            <a:pPr lvl="1" eaLnBrk="1" hangingPunct="1">
              <a:lnSpc>
                <a:spcPct val="120000"/>
              </a:lnSpc>
            </a:pPr>
            <a:r>
              <a:rPr lang="en-US" altLang="en-US" sz="2400" b="1" dirty="0">
                <a:solidFill>
                  <a:srgbClr val="FF0000"/>
                </a:solidFill>
                <a:latin typeface="Calibri" panose="020F0502020204030204" pitchFamily="34" charset="0"/>
                <a:cs typeface="Calibri" panose="020F0502020204030204" pitchFamily="34" charset="0"/>
              </a:rPr>
              <a:t>university database: students, professors, courses</a:t>
            </a:r>
          </a:p>
          <a:p>
            <a:pPr eaLnBrk="1" hangingPunct="1">
              <a:lnSpc>
                <a:spcPct val="120000"/>
              </a:lnSpc>
            </a:pPr>
            <a:r>
              <a:rPr lang="en-US" altLang="en-US" sz="2400" dirty="0">
                <a:latin typeface="Calibri" panose="020F0502020204030204" pitchFamily="34" charset="0"/>
                <a:cs typeface="Calibri" panose="020F0502020204030204" pitchFamily="34" charset="0"/>
              </a:rPr>
              <a:t>Also called </a:t>
            </a:r>
            <a:r>
              <a:rPr lang="en-US" altLang="en-US" sz="2400" b="1" i="1" dirty="0">
                <a:solidFill>
                  <a:srgbClr val="FF0000"/>
                </a:solidFill>
                <a:latin typeface="Calibri" panose="020F0502020204030204" pitchFamily="34" charset="0"/>
                <a:cs typeface="Calibri" panose="020F0502020204030204" pitchFamily="34" charset="0"/>
              </a:rPr>
              <a:t>samples , examples, instances, data points, objects, tuples</a:t>
            </a:r>
            <a:endParaRPr lang="en-US" altLang="en-US" sz="2400" b="1" dirty="0">
              <a:solidFill>
                <a:srgbClr val="FF0000"/>
              </a:solidFill>
              <a:latin typeface="Calibri" panose="020F0502020204030204" pitchFamily="34" charset="0"/>
              <a:cs typeface="Calibri" panose="020F0502020204030204" pitchFamily="34" charset="0"/>
            </a:endParaRPr>
          </a:p>
          <a:p>
            <a:pPr eaLnBrk="1" hangingPunct="1">
              <a:lnSpc>
                <a:spcPct val="120000"/>
              </a:lnSpc>
            </a:pPr>
            <a:r>
              <a:rPr lang="en-US" altLang="en-US" sz="2400" dirty="0">
                <a:latin typeface="Calibri" panose="020F0502020204030204" pitchFamily="34" charset="0"/>
                <a:cs typeface="Calibri" panose="020F0502020204030204" pitchFamily="34" charset="0"/>
              </a:rPr>
              <a:t>Data objects are described by </a:t>
            </a:r>
            <a:r>
              <a:rPr lang="en-US" altLang="en-US" b="1" dirty="0">
                <a:solidFill>
                  <a:srgbClr val="FF0000"/>
                </a:solidFill>
                <a:latin typeface="Calibri" panose="020F0502020204030204" pitchFamily="34" charset="0"/>
                <a:cs typeface="Calibri" panose="020F0502020204030204" pitchFamily="34" charset="0"/>
              </a:rPr>
              <a:t>attributes</a:t>
            </a:r>
          </a:p>
          <a:p>
            <a:pPr>
              <a:lnSpc>
                <a:spcPct val="120000"/>
              </a:lnSpc>
            </a:pPr>
            <a:r>
              <a:rPr lang="en-US" altLang="en-US" dirty="0">
                <a:latin typeface="Calibri" panose="020F0502020204030204" pitchFamily="34" charset="0"/>
                <a:cs typeface="Calibri" panose="020F0502020204030204" pitchFamily="34" charset="0"/>
              </a:rPr>
              <a:t>Database rows → data objects; columns → attributes</a:t>
            </a:r>
          </a:p>
        </p:txBody>
      </p:sp>
      <p:sp>
        <p:nvSpPr>
          <p:cNvPr id="2" name="Slide Number Placeholder 1">
            <a:extLst>
              <a:ext uri="{FF2B5EF4-FFF2-40B4-BE49-F238E27FC236}">
                <a16:creationId xmlns:a16="http://schemas.microsoft.com/office/drawing/2014/main" id="{07688FC7-1315-486B-8D87-9D7E900C42E9}"/>
              </a:ext>
            </a:extLst>
          </p:cNvPr>
          <p:cNvSpPr>
            <a:spLocks noGrp="1"/>
          </p:cNvSpPr>
          <p:nvPr>
            <p:ph type="sldNum" sz="quarter" idx="15"/>
          </p:nvPr>
        </p:nvSpPr>
        <p:spPr/>
        <p:txBody>
          <a:bodyPr/>
          <a:lstStyle/>
          <a:p>
            <a:fld id="{B6F15528-21DE-4FAA-801E-634DDDAF4B2B}" type="slidenum">
              <a:rPr lang="en-US" smtClean="0">
                <a:latin typeface="Calibri" panose="020F0502020204030204" pitchFamily="34" charset="0"/>
                <a:cs typeface="Calibri" panose="020F0502020204030204" pitchFamily="34" charset="0"/>
              </a:rPr>
              <a:pPr/>
              <a:t>9</a:t>
            </a:fld>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647837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432E31F2FB9B44B860B4B885E92693" ma:contentTypeVersion="3" ma:contentTypeDescription="Create a new document." ma:contentTypeScope="" ma:versionID="6aaa6a89880c72b3898ebaa570f3cc91">
  <xsd:schema xmlns:xsd="http://www.w3.org/2001/XMLSchema" xmlns:xs="http://www.w3.org/2001/XMLSchema" xmlns:p="http://schemas.microsoft.com/office/2006/metadata/properties" xmlns:ns2="5fec2b50-0c22-4184-8bd8-c518e29fd48c" targetNamespace="http://schemas.microsoft.com/office/2006/metadata/properties" ma:root="true" ma:fieldsID="7798ab67eefe3d7a6633abc41c44ec4b" ns2:_="">
    <xsd:import namespace="5fec2b50-0c22-4184-8bd8-c518e29fd48c"/>
    <xsd:element name="properties">
      <xsd:complexType>
        <xsd:sequence>
          <xsd:element name="documentManagement">
            <xsd:complexType>
              <xsd:all>
                <xsd:element ref="ns2:MediaServiceMetadata" minOccurs="0"/>
                <xsd:element ref="ns2:MediaServiceFastMetadata"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ec2b50-0c22-4184-8bd8-c518e29fd4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F3D7DB1-B091-4753-B320-CB888E1EC309}"/>
</file>

<file path=customXml/itemProps2.xml><?xml version="1.0" encoding="utf-8"?>
<ds:datastoreItem xmlns:ds="http://schemas.openxmlformats.org/officeDocument/2006/customXml" ds:itemID="{ABD3DAEA-4F8A-47DA-A6B0-225AFE9B2863}"/>
</file>

<file path=customXml/itemProps3.xml><?xml version="1.0" encoding="utf-8"?>
<ds:datastoreItem xmlns:ds="http://schemas.openxmlformats.org/officeDocument/2006/customXml" ds:itemID="{9A851D64-6052-4CA8-B041-7B4020DBCF69}"/>
</file>

<file path=docProps/app.xml><?xml version="1.0" encoding="utf-8"?>
<Properties xmlns="http://schemas.openxmlformats.org/officeDocument/2006/extended-properties" xmlns:vt="http://schemas.openxmlformats.org/officeDocument/2006/docPropsVTypes">
  <Template>Know_Your_Data - Covariance and correlation, Rescaling</Template>
  <TotalTime>253</TotalTime>
  <Words>4953</Words>
  <Application>Microsoft Office PowerPoint</Application>
  <PresentationFormat>Widescreen</PresentationFormat>
  <Paragraphs>904</Paragraphs>
  <Slides>87</Slides>
  <Notes>42</Notes>
  <HiddenSlides>5</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6</vt:i4>
      </vt:variant>
      <vt:variant>
        <vt:lpstr>Slide Titles</vt:lpstr>
      </vt:variant>
      <vt:variant>
        <vt:i4>87</vt:i4>
      </vt:variant>
    </vt:vector>
  </HeadingPairs>
  <TitlesOfParts>
    <vt:vector size="104" baseType="lpstr">
      <vt:lpstr>Arial</vt:lpstr>
      <vt:lpstr>Calibri</vt:lpstr>
      <vt:lpstr>Century Schoolbook</vt:lpstr>
      <vt:lpstr>Comic Sans MS</vt:lpstr>
      <vt:lpstr>굴림</vt:lpstr>
      <vt:lpstr>Symbol</vt:lpstr>
      <vt:lpstr>Tahoma</vt:lpstr>
      <vt:lpstr>Times New Roman</vt:lpstr>
      <vt:lpstr>Wingdings</vt:lpstr>
      <vt:lpstr>Wingdings 2</vt:lpstr>
      <vt:lpstr>Oriel</vt:lpstr>
      <vt:lpstr>Visio</vt:lpstr>
      <vt:lpstr>Document</vt:lpstr>
      <vt:lpstr>Equation</vt:lpstr>
      <vt:lpstr>Microsoft Equation 3.0</vt:lpstr>
      <vt:lpstr>Chart</vt:lpstr>
      <vt:lpstr>SmartDraw</vt:lpstr>
      <vt:lpstr>19CSE305 MACHINE LEARNING Lecture 4_P1</vt:lpstr>
      <vt:lpstr>Agenda</vt:lpstr>
      <vt:lpstr>Getting to Know Your Data</vt:lpstr>
      <vt:lpstr>Types of Data Sets: (1) Record Data</vt:lpstr>
      <vt:lpstr>Types of Data Sets: (2) Graphs and Networks</vt:lpstr>
      <vt:lpstr>Types of Data Sets: (3) Ordered Data</vt:lpstr>
      <vt:lpstr>Types of Data Sets: (4) Spatial, image and multimedia Data</vt:lpstr>
      <vt:lpstr>Important Characteristics of Structured Data</vt:lpstr>
      <vt:lpstr>Data Objects</vt:lpstr>
      <vt:lpstr>What is dataset?</vt:lpstr>
      <vt:lpstr>Attribute value</vt:lpstr>
      <vt:lpstr>Attributes</vt:lpstr>
      <vt:lpstr>Attributes</vt:lpstr>
      <vt:lpstr>Discrete vs. Continuous Attributes </vt:lpstr>
      <vt:lpstr>Attributes</vt:lpstr>
      <vt:lpstr>Attribute Types - Qualitative </vt:lpstr>
      <vt:lpstr>Attribute Types - Quantitative</vt:lpstr>
      <vt:lpstr>Difference Between Ratio and Interval</vt:lpstr>
      <vt:lpstr>Difference Between Interval and ordinal</vt:lpstr>
      <vt:lpstr>Properties of Attribute Values</vt:lpstr>
      <vt:lpstr>PowerPoint Presentation</vt:lpstr>
      <vt:lpstr>PowerPoint Presentation</vt:lpstr>
      <vt:lpstr>Attributes</vt:lpstr>
      <vt:lpstr>Attributes</vt:lpstr>
      <vt:lpstr>19CSE305 MACHINE LEARNING Lecture 4_P2 </vt:lpstr>
      <vt:lpstr>Basic Statistical Descriptions of Data</vt:lpstr>
      <vt:lpstr>Basic Statistical Descriptions of Data</vt:lpstr>
      <vt:lpstr>Descriptive Statistics</vt:lpstr>
      <vt:lpstr>Basic Statistical Descriptions of Data</vt:lpstr>
      <vt:lpstr>Measuring the Central Tendency:  (1) Mean</vt:lpstr>
      <vt:lpstr>Measuring the Central Tendency:  (1) Mean</vt:lpstr>
      <vt:lpstr>Measuring the Central Tendency:  (1) Mean</vt:lpstr>
      <vt:lpstr>Measuring the Central Tendency:  (1) Mean</vt:lpstr>
      <vt:lpstr>Measuring the Central Tendency:  (1) Mean</vt:lpstr>
      <vt:lpstr>Measuring the Central Tendency:  (1) Mean</vt:lpstr>
      <vt:lpstr>Measuring the Central Tendency: (2) Median</vt:lpstr>
      <vt:lpstr>Measuring the Central Tendency: (2) Median</vt:lpstr>
      <vt:lpstr>PowerPoint Presentation</vt:lpstr>
      <vt:lpstr>Measuring the Central Tendency: (3) Mode</vt:lpstr>
      <vt:lpstr>Measuring the Central Tendency: (3) Mode</vt:lpstr>
      <vt:lpstr>Measuring the Central Tendency: (3) Mode</vt:lpstr>
      <vt:lpstr>Compute the mode of the grouped data</vt:lpstr>
      <vt:lpstr> Symmetric vs. Skewed Data</vt:lpstr>
      <vt:lpstr>When to use what measurement of central tendency ??</vt:lpstr>
      <vt:lpstr>Practice Questions:   Mean</vt:lpstr>
      <vt:lpstr>Practice Questions: Mean</vt:lpstr>
      <vt:lpstr>Practice Questions: Mean</vt:lpstr>
      <vt:lpstr>Practice Questions: Mean</vt:lpstr>
      <vt:lpstr>Practice Questions:  Median</vt:lpstr>
      <vt:lpstr>Practice Questions: Mode</vt:lpstr>
      <vt:lpstr>Mode</vt:lpstr>
      <vt:lpstr>Measure of Dispersion</vt:lpstr>
      <vt:lpstr>Range</vt:lpstr>
      <vt:lpstr>Range for grouped data</vt:lpstr>
      <vt:lpstr>Measures Data Dispersion: Variance and Standard Deviation</vt:lpstr>
      <vt:lpstr>Conceptual and Computational formula</vt:lpstr>
      <vt:lpstr>Variance/Standard Deviation for Grouped Data</vt:lpstr>
      <vt:lpstr>Properties of Normal Distribution Curve</vt:lpstr>
      <vt:lpstr>Properties of Normal Distribution Curve</vt:lpstr>
      <vt:lpstr>Graphic Displays of Basic Statistical Descriptions</vt:lpstr>
      <vt:lpstr>Measuring the Dispersion of Data: Quartiles &amp; Boxplots   </vt:lpstr>
      <vt:lpstr>The 5 Number Summary</vt:lpstr>
      <vt:lpstr>Box Plots</vt:lpstr>
      <vt:lpstr>Graphing The Data</vt:lpstr>
      <vt:lpstr>Measuring the Dispersion of Data: Quartiles &amp; Boxplots   </vt:lpstr>
      <vt:lpstr>Measuring the Dispersion of Data: Quartiles &amp; Boxplots   </vt:lpstr>
      <vt:lpstr>Constructing a box and whisker plot : Example 2</vt:lpstr>
      <vt:lpstr>Constructing a box and whisker plot : Example 2</vt:lpstr>
      <vt:lpstr>Constructing a box and whisker plot : Example 3</vt:lpstr>
      <vt:lpstr>Interpreting the Box Plot:</vt:lpstr>
      <vt:lpstr>Interpreting the Box Plot:</vt:lpstr>
      <vt:lpstr>You should include the following in your interpretation:</vt:lpstr>
      <vt:lpstr>Analyzing The Graph</vt:lpstr>
      <vt:lpstr>Compute  5 Number Summary and outlier detection</vt:lpstr>
      <vt:lpstr>Practice Questions:  Quartiles &amp; Boxplots   </vt:lpstr>
      <vt:lpstr>Practice Questions: Quartiles &amp; Boxplots   </vt:lpstr>
      <vt:lpstr>Practice Questions: Quartiles &amp; Boxplots   </vt:lpstr>
      <vt:lpstr>Visualization of Data Dispersion: 3-D Boxplots</vt:lpstr>
      <vt:lpstr>Histogram Analysis</vt:lpstr>
      <vt:lpstr>Histograms Often Tell More than Boxplots</vt:lpstr>
      <vt:lpstr>Quantile Plot</vt:lpstr>
      <vt:lpstr>Quantile-Quantile (Q-Q) Plot</vt:lpstr>
      <vt:lpstr>PowerPoint Presentation</vt:lpstr>
      <vt:lpstr>Scatter plot</vt:lpstr>
      <vt:lpstr>Scatter plot</vt:lpstr>
      <vt:lpstr>Positively and Negatively Correlated Data</vt:lpstr>
      <vt:lpstr> Uncorrelated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Selvi C (CSE)</dc:creator>
  <cp:lastModifiedBy>USER</cp:lastModifiedBy>
  <cp:revision>32</cp:revision>
  <dcterms:created xsi:type="dcterms:W3CDTF">2021-07-14T12:13:09Z</dcterms:created>
  <dcterms:modified xsi:type="dcterms:W3CDTF">2021-08-05T04:31:07Z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0x01010038432E31F2FB9B44B860B4B885E92693</vt:lpwstr>
  </property>
</Properties>
</file>